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  <p:sldId id="270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438-EF30-CA48-A24D-553BBF7EBB8E}" type="datetimeFigureOut">
              <a:rPr lang="fr-FR" smtClean="0"/>
              <a:pPr/>
              <a:t>19/10/2016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746044A-D452-5F40-82BB-707D65DF02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Cliquez pour modifier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438-EF30-CA48-A24D-553BBF7EBB8E}" type="datetimeFigureOut">
              <a:rPr lang="fr-FR" smtClean="0"/>
              <a:pPr/>
              <a:t>19/10/2016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44A-D452-5F40-82BB-707D65DF0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438-EF30-CA48-A24D-553BBF7EBB8E}" type="datetimeFigureOut">
              <a:rPr lang="fr-FR" smtClean="0"/>
              <a:pPr/>
              <a:t>19/10/2016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44A-D452-5F40-82BB-707D65DF0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438-EF30-CA48-A24D-553BBF7EBB8E}" type="datetimeFigureOut">
              <a:rPr lang="fr-FR" smtClean="0"/>
              <a:pPr/>
              <a:t>19/10/2016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44A-D452-5F40-82BB-707D65DF0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438-EF30-CA48-A24D-553BBF7EBB8E}" type="datetimeFigureOut">
              <a:rPr lang="fr-FR" smtClean="0"/>
              <a:pPr/>
              <a:t>19/10/2016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44A-D452-5F40-82BB-707D65DF02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CA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438-EF30-CA48-A24D-553BBF7EBB8E}" type="datetimeFigureOut">
              <a:rPr lang="fr-FR" smtClean="0"/>
              <a:pPr/>
              <a:t>19/10/2016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44A-D452-5F40-82BB-707D65DF0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CA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438-EF30-CA48-A24D-553BBF7EBB8E}" type="datetimeFigureOut">
              <a:rPr lang="fr-FR" smtClean="0"/>
              <a:pPr/>
              <a:t>19/10/2016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44A-D452-5F40-82BB-707D65DF0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438-EF30-CA48-A24D-553BBF7EBB8E}" type="datetimeFigureOut">
              <a:rPr lang="fr-FR" smtClean="0"/>
              <a:pPr/>
              <a:t>19/10/2016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44A-D452-5F40-82BB-707D65DF0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438-EF30-CA48-A24D-553BBF7EBB8E}" type="datetimeFigureOut">
              <a:rPr lang="fr-FR" smtClean="0"/>
              <a:pPr/>
              <a:t>19/10/2016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44A-D452-5F40-82BB-707D65DF02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438-EF30-CA48-A24D-553BBF7EBB8E}" type="datetimeFigureOut">
              <a:rPr lang="fr-FR" smtClean="0"/>
              <a:pPr/>
              <a:t>19/10/2016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44A-D452-5F40-82BB-707D65DF02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438-EF30-CA48-A24D-553BBF7EBB8E}" type="datetimeFigureOut">
              <a:rPr lang="fr-FR" smtClean="0"/>
              <a:pPr/>
              <a:t>19/10/2016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044A-D452-5F40-82BB-707D65DF02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CA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02F1438-EF30-CA48-A24D-553BBF7EBB8E}" type="datetimeFigureOut">
              <a:rPr lang="fr-FR" smtClean="0"/>
              <a:pPr/>
              <a:t>19/10/2016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46044A-D452-5F40-82BB-707D65DF02B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Cliquez et modifiez le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Les nouvelles activités du pharmacien au Québec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Loi 41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7824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Substituer un médicament lors d’une rupture d’approvisionnement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Une cliente prend un médicament pour le cholestérol, le </a:t>
            </a:r>
            <a:r>
              <a:rPr lang="fr-CA" dirty="0" err="1"/>
              <a:t>fluvastatin</a:t>
            </a:r>
            <a:r>
              <a:rPr lang="fr-CA" dirty="0"/>
              <a:t> (</a:t>
            </a:r>
            <a:r>
              <a:rPr lang="fr-CA" dirty="0" err="1"/>
              <a:t>Lescol</a:t>
            </a:r>
            <a:r>
              <a:rPr lang="fr-CA" baseline="30000" dirty="0" err="1"/>
              <a:t>MD</a:t>
            </a:r>
            <a:r>
              <a:rPr lang="fr-CA" dirty="0"/>
              <a:t>), mais ce </a:t>
            </a:r>
            <a:r>
              <a:rPr lang="fr-CA"/>
              <a:t>médicament n’est </a:t>
            </a:r>
            <a:r>
              <a:rPr lang="fr-CA" dirty="0"/>
              <a:t>disponible nulle part présentement</a:t>
            </a:r>
          </a:p>
          <a:p>
            <a:r>
              <a:rPr lang="fr-CA" dirty="0"/>
              <a:t>Le pharmacien, après avoir fait ses vérifications, change le traitement pour du </a:t>
            </a:r>
            <a:r>
              <a:rPr lang="fr-CA" dirty="0" err="1"/>
              <a:t>rosuvastatin</a:t>
            </a:r>
            <a:r>
              <a:rPr lang="fr-CA" dirty="0"/>
              <a:t> (</a:t>
            </a:r>
            <a:r>
              <a:rPr lang="fr-CA" dirty="0" err="1"/>
              <a:t>Crestor</a:t>
            </a:r>
            <a:r>
              <a:rPr lang="fr-CA" baseline="30000" dirty="0" err="1"/>
              <a:t>MD</a:t>
            </a:r>
            <a:r>
              <a:rPr lang="fr-CA" dirty="0"/>
              <a:t>) qui est dans la même classe thérapeutique</a:t>
            </a:r>
          </a:p>
        </p:txBody>
      </p:sp>
    </p:spTree>
    <p:extLst>
      <p:ext uri="{BB962C8B-B14F-4D97-AF65-F5344CB8AC3E}">
        <p14:creationId xmlns:p14="http://schemas.microsoft.com/office/powerpoint/2010/main" xmlns="" val="281144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Prescrire un médicament lorsqu’aucun diagnostic n’est requis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2900"/>
            <a:r>
              <a:rPr lang="fr-FR" dirty="0"/>
              <a:t>Le pharmacien peut prescrire un médicament, notamment à des fins préventives dans les situations suivantes, qui ne nécessitent pas de diagnostic : 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3853456"/>
              </p:ext>
            </p:extLst>
          </p:nvPr>
        </p:nvGraphicFramePr>
        <p:xfrm>
          <a:off x="457200" y="3428910"/>
          <a:ext cx="8229600" cy="283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86001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dirty="0"/>
                        <a:t>Diarrhée du voyageur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dirty="0"/>
                        <a:t>Prophylaxie du paludisme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dirty="0"/>
                        <a:t>Supplément</a:t>
                      </a:r>
                      <a:r>
                        <a:rPr lang="fr-FR" baseline="0" dirty="0"/>
                        <a:t> vitaminique en périnatalité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baseline="0" dirty="0"/>
                        <a:t>Nausées et vomissements reliées à la grossesse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dirty="0"/>
                        <a:t>Cessation tabagique (sauf</a:t>
                      </a:r>
                      <a:r>
                        <a:rPr lang="fr-FR" baseline="0" dirty="0"/>
                        <a:t> pour </a:t>
                      </a:r>
                      <a:r>
                        <a:rPr lang="fr-FR" baseline="0" dirty="0" err="1"/>
                        <a:t>Champix</a:t>
                      </a:r>
                      <a:r>
                        <a:rPr lang="fr-FR" baseline="0" dirty="0"/>
                        <a:t>™ et </a:t>
                      </a:r>
                      <a:r>
                        <a:rPr lang="fr-FR" baseline="0" dirty="0" err="1"/>
                        <a:t>Zyban</a:t>
                      </a:r>
                      <a:r>
                        <a:rPr lang="fr-FR" baseline="0" dirty="0"/>
                        <a:t>™)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baseline="0" dirty="0"/>
                        <a:t>Contraception orale d’urgence (COU)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dirty="0"/>
                        <a:t>Contraception hormonale suite à un consultation pour la</a:t>
                      </a:r>
                      <a:r>
                        <a:rPr lang="fr-FR" baseline="0" dirty="0"/>
                        <a:t> COU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baseline="0" dirty="0"/>
                        <a:t>Pédiculose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baseline="0" dirty="0"/>
                        <a:t>Prophylaxie antibiotique chez les porteurs de valve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dirty="0"/>
                        <a:t>Protection</a:t>
                      </a:r>
                      <a:r>
                        <a:rPr lang="fr-FR" baseline="0" dirty="0"/>
                        <a:t> de l’estomac chez les patients à risque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baseline="0" dirty="0"/>
                        <a:t>Prophylaxie du mal aigu des montagnes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304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Prescrire un médicament lorsqu’aucun diagnostic n’est requis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A" dirty="0"/>
              <a:t>Mme. D part en voyage en République Dominicaine avec son mari mais ne connait pas bien les recommandations de santé liées à ce voyage</a:t>
            </a:r>
          </a:p>
          <a:p>
            <a:pPr algn="just"/>
            <a:r>
              <a:rPr lang="fr-CA" dirty="0"/>
              <a:t>Le pharmacien peut fournir des informations utiles à Mme. D en plus de lui prescrire des médicaments adaptés à son état de santé</a:t>
            </a:r>
          </a:p>
          <a:p>
            <a:pPr algn="just"/>
            <a:r>
              <a:rPr lang="fr-CA" dirty="0"/>
              <a:t>Mme. E est enceinte depuis peu et elle a des nausées le matin</a:t>
            </a:r>
          </a:p>
          <a:p>
            <a:pPr algn="just"/>
            <a:r>
              <a:rPr lang="fr-CA" dirty="0"/>
              <a:t>Le pharmacien peut prescrire un médicament contre les nausées de grossesse à cette cliente</a:t>
            </a:r>
          </a:p>
        </p:txBody>
      </p:sp>
    </p:spTree>
    <p:extLst>
      <p:ext uri="{BB962C8B-B14F-4D97-AF65-F5344CB8AC3E}">
        <p14:creationId xmlns:p14="http://schemas.microsoft.com/office/powerpoint/2010/main" xmlns="" val="79274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Prescrire un médicament lorsqu’aucun diagnostic n’est requis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Frais reliés au service</a:t>
            </a:r>
          </a:p>
          <a:p>
            <a:r>
              <a:rPr lang="fr-CA" dirty="0"/>
              <a:t>16,00$</a:t>
            </a:r>
          </a:p>
          <a:p>
            <a:r>
              <a:rPr lang="fr-FR" dirty="0"/>
              <a:t>Remboursable selon le même plan d’assurance que les médicaments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212029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Prescrire un médicament pour une condition mineure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pharmacien pourra prescrire un médicament pour des conditions qui sont récurrentes, mineures et dont les symptômes sont faciles à identifier</a:t>
            </a:r>
          </a:p>
          <a:p>
            <a:r>
              <a:rPr lang="fr-FR" dirty="0"/>
              <a:t>Un diagnostic doit déjà avoir été posé par un médecin ou une infirmière praticienne spécialisée (IPS)</a:t>
            </a:r>
          </a:p>
          <a:p>
            <a:pPr marL="114300" indent="0">
              <a:buNone/>
            </a:pPr>
            <a:endParaRPr lang="fr-CA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6458202"/>
              </p:ext>
            </p:extLst>
          </p:nvPr>
        </p:nvGraphicFramePr>
        <p:xfrm>
          <a:off x="457200" y="4023360"/>
          <a:ext cx="8229600" cy="283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86001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dirty="0"/>
                        <a:t>Rhinite</a:t>
                      </a:r>
                      <a:r>
                        <a:rPr lang="fr-FR" baseline="0" dirty="0"/>
                        <a:t> allergique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baseline="0" dirty="0"/>
                        <a:t>Herpès labial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baseline="0" dirty="0"/>
                        <a:t>Acné mineure sans nodule ni pustule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baseline="0" dirty="0"/>
                        <a:t>Vaginite à levure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baseline="0" dirty="0"/>
                        <a:t>Érythème fessier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baseline="0" dirty="0"/>
                        <a:t>Eczéma nécessitant l’utilisation de corticostéroïdes de puissance faible à modérée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dirty="0"/>
                        <a:t>Conjonctivite</a:t>
                      </a:r>
                      <a:r>
                        <a:rPr lang="fr-FR" baseline="0" dirty="0"/>
                        <a:t> allergique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baseline="0" dirty="0"/>
                        <a:t>Muguet secondaire à l’utilisation de pompes de cortisone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baseline="0" dirty="0"/>
                        <a:t>Aphtes buccaux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baseline="0" dirty="0"/>
                        <a:t>Dysménorrhée primaire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baseline="0" dirty="0"/>
                        <a:t>Hémorroïdes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baseline="0" dirty="0"/>
                        <a:t>Infection urinaire chez la femme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577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Prescrire un médicament pour une condition mineure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Temps maximal depuis la dernière ordonnance d’un médecin ou d’une IPS</a:t>
            </a:r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" y="2658534"/>
            <a:ext cx="90297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6436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Prescrire un médicament pour une condition mineure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Mme. F, 75 ans croit faire une infection urinaire comme elle a fait quelques fois dernièrement, elle avait eu des antibiotiques il y a 4 mois pour cette infection et va voir son pharmacien pour avoir le même traitement</a:t>
            </a:r>
          </a:p>
          <a:p>
            <a:r>
              <a:rPr lang="fr-CA" dirty="0"/>
              <a:t>Malheureusement le pharmacien ne peut refaire l’ordonnance car Mme. F est </a:t>
            </a:r>
            <a:r>
              <a:rPr lang="fr-CA" dirty="0" err="1"/>
              <a:t>postménopausée</a:t>
            </a:r>
            <a:r>
              <a:rPr lang="fr-CA" dirty="0"/>
              <a:t> et ne répond donc pas aux critères</a:t>
            </a:r>
          </a:p>
        </p:txBody>
      </p:sp>
    </p:spTree>
    <p:extLst>
      <p:ext uri="{BB962C8B-B14F-4D97-AF65-F5344CB8AC3E}">
        <p14:creationId xmlns:p14="http://schemas.microsoft.com/office/powerpoint/2010/main" xmlns="" val="267314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Prescrire un médicament pour une condition mineure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Frais reliés au service</a:t>
            </a:r>
          </a:p>
          <a:p>
            <a:r>
              <a:rPr lang="fr-CA" dirty="0"/>
              <a:t>16,00$</a:t>
            </a:r>
          </a:p>
          <a:p>
            <a:r>
              <a:rPr lang="fr-FR" dirty="0"/>
              <a:t>Remboursable selon le même plan d’assurance que les médicaments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4256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Administrer un médicament afin d’en démontrer l’usage approprié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pharmacien peut administrer un médicament par voie :</a:t>
            </a:r>
          </a:p>
          <a:p>
            <a:pPr lvl="1"/>
            <a:r>
              <a:rPr lang="fr-CA" dirty="0"/>
              <a:t>Orale</a:t>
            </a:r>
          </a:p>
          <a:p>
            <a:pPr lvl="1"/>
            <a:r>
              <a:rPr lang="fr-CA" dirty="0"/>
              <a:t>Topique</a:t>
            </a:r>
          </a:p>
          <a:p>
            <a:pPr lvl="1"/>
            <a:r>
              <a:rPr lang="fr-CA" dirty="0"/>
              <a:t>Sous-cutanée</a:t>
            </a:r>
          </a:p>
          <a:p>
            <a:pPr lvl="1"/>
            <a:r>
              <a:rPr lang="fr-CA" dirty="0"/>
              <a:t>Intradermique</a:t>
            </a:r>
          </a:p>
          <a:p>
            <a:pPr lvl="1"/>
            <a:r>
              <a:rPr lang="fr-CA" dirty="0"/>
              <a:t>Intramusculaire</a:t>
            </a:r>
          </a:p>
          <a:p>
            <a:pPr lvl="1"/>
            <a:r>
              <a:rPr lang="fr-CA" dirty="0"/>
              <a:t>Pulmonaire</a:t>
            </a:r>
          </a:p>
          <a:p>
            <a:r>
              <a:rPr lang="fr-CA" dirty="0"/>
              <a:t>Pas encore vraiment en pratique car la formation des pharmaciens n’est pas assez complète pour réaliser pleinement cet acte</a:t>
            </a:r>
          </a:p>
          <a:p>
            <a:pPr lvl="1"/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141967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Prescrire des analyses de laboratoire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pharmacien peut prescrire </a:t>
            </a:r>
            <a:r>
              <a:rPr lang="fr-CA" b="1" dirty="0"/>
              <a:t>certaines analyses </a:t>
            </a:r>
            <a:r>
              <a:rPr lang="fr-CA" dirty="0"/>
              <a:t>dans le but de :</a:t>
            </a:r>
          </a:p>
          <a:p>
            <a:pPr lvl="1"/>
            <a:r>
              <a:rPr lang="fr-CA" dirty="0"/>
              <a:t>Valider la présence d’effets indésirables</a:t>
            </a:r>
          </a:p>
          <a:p>
            <a:pPr lvl="1"/>
            <a:r>
              <a:rPr lang="fr-CA" dirty="0"/>
              <a:t>Assurer le suivi des effets indésirables et des interactions</a:t>
            </a:r>
          </a:p>
          <a:p>
            <a:pPr lvl="1"/>
            <a:r>
              <a:rPr lang="fr-CA" dirty="0"/>
              <a:t>Assurer le suivi de l’efficacité des médicaments</a:t>
            </a:r>
          </a:p>
          <a:p>
            <a:pPr marL="411480" lvl="1" indent="0">
              <a:buNone/>
            </a:pPr>
            <a:endParaRPr lang="fr-CA" dirty="0"/>
          </a:p>
          <a:p>
            <a:r>
              <a:rPr lang="fr-CA" dirty="0"/>
              <a:t>Le pharmacien doit d’abord s’assurer que le test n’a pas déjà été fait récemment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162964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contexte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Depuis plus de 20 ans, la formation des pharmaciens mise sur les soins pharmaceutiques</a:t>
            </a:r>
          </a:p>
          <a:p>
            <a:r>
              <a:rPr lang="fr-FR" dirty="0"/>
              <a:t>Le pharmacien était plus limité dans l’utilisation des compétences apprises</a:t>
            </a:r>
          </a:p>
          <a:p>
            <a:r>
              <a:rPr lang="fr-FR" dirty="0"/>
              <a:t>Le projet de loi visait à permettre au pharmacien de mieux remplir son rôle vis-à-vis la population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9888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Plusieurs nouveaux actes pour le pharmacien</a:t>
            </a:r>
          </a:p>
          <a:p>
            <a:r>
              <a:rPr lang="fr-CA" dirty="0"/>
              <a:t>Toutefois, beaucoup de restrictions à l’application des actes</a:t>
            </a:r>
          </a:p>
          <a:p>
            <a:r>
              <a:rPr lang="fr-CA" dirty="0"/>
              <a:t>Peut demander beaucoup de temps (faire l’analyse du dossier)</a:t>
            </a:r>
          </a:p>
          <a:p>
            <a:r>
              <a:rPr lang="fr-CA" dirty="0"/>
              <a:t>Possible de prendre rendez-vous !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293249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Loi 41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Loi modifiant la Loi sur la pharmacie</a:t>
            </a:r>
          </a:p>
          <a:p>
            <a:r>
              <a:rPr lang="fr-FR" dirty="0"/>
              <a:t>Ajout d’activités réservées au pharmacien</a:t>
            </a:r>
          </a:p>
          <a:p>
            <a:pPr lvl="1"/>
            <a:r>
              <a:rPr lang="fr-FR" dirty="0"/>
              <a:t>Prolonger l’ordonnance d’un médecin</a:t>
            </a:r>
          </a:p>
          <a:p>
            <a:pPr lvl="1"/>
            <a:r>
              <a:rPr lang="fr-FR" dirty="0"/>
              <a:t>Ajuster l’ordonnance d’un médecin</a:t>
            </a:r>
          </a:p>
          <a:p>
            <a:pPr lvl="1"/>
            <a:r>
              <a:rPr lang="fr-FR" dirty="0"/>
              <a:t>Substituer un médicament lors d’une rupture d’approvisionnement</a:t>
            </a:r>
          </a:p>
          <a:p>
            <a:pPr lvl="1"/>
            <a:r>
              <a:rPr lang="fr-FR" dirty="0"/>
              <a:t>Prescrire un médicament lorsqu’aucun diagnostic n’est requis</a:t>
            </a:r>
          </a:p>
          <a:p>
            <a:pPr lvl="1"/>
            <a:r>
              <a:rPr lang="fr-FR" dirty="0"/>
              <a:t>Prescrire un médicament pour une condition mineure</a:t>
            </a:r>
          </a:p>
          <a:p>
            <a:pPr lvl="1"/>
            <a:r>
              <a:rPr lang="fr-FR" dirty="0"/>
              <a:t>Administrer un médicament afin d’en démontrer l’usage approprié</a:t>
            </a:r>
          </a:p>
          <a:p>
            <a:pPr lvl="1"/>
            <a:r>
              <a:rPr lang="fr-FR" dirty="0"/>
              <a:t>Prescrire des analyses de laboratoires</a:t>
            </a:r>
          </a:p>
        </p:txBody>
      </p:sp>
    </p:spTree>
    <p:extLst>
      <p:ext uri="{BB962C8B-B14F-4D97-AF65-F5344CB8AC3E}">
        <p14:creationId xmlns:p14="http://schemas.microsoft.com/office/powerpoint/2010/main" xmlns="" val="314791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Prolonger l’ordonnance d’un médecin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Prolongation pour </a:t>
            </a:r>
            <a:r>
              <a:rPr lang="fr-FR" b="1" dirty="0"/>
              <a:t>éviter l’interruption du traitement</a:t>
            </a:r>
          </a:p>
          <a:p>
            <a:r>
              <a:rPr lang="fr-FR" dirty="0"/>
              <a:t>Ne vise pas à remplacer le suivi médical</a:t>
            </a:r>
          </a:p>
          <a:p>
            <a:r>
              <a:rPr lang="fr-FR" dirty="0"/>
              <a:t>Certains médicaments exclus</a:t>
            </a:r>
          </a:p>
          <a:p>
            <a:r>
              <a:rPr lang="fr-FR" dirty="0"/>
              <a:t>Le pharmacien doit rencontrer le patient et faire son analyse</a:t>
            </a:r>
          </a:p>
          <a:p>
            <a:r>
              <a:rPr lang="fr-FR" dirty="0"/>
              <a:t>Prolongation pour une durée maximale équivalent à la durée de validité de l’ordonnance du médecin ou 1 an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3659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Prolonger l’ordonnance d’un médecin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/>
              <a:t>Mme. A se présente à la pharmacie et veut renouveler son médicament pour la pression, l’</a:t>
            </a:r>
            <a:r>
              <a:rPr lang="fr-FR" dirty="0" err="1"/>
              <a:t>Altace</a:t>
            </a:r>
            <a:r>
              <a:rPr lang="fr-FR" baseline="30000" dirty="0" err="1"/>
              <a:t>MD</a:t>
            </a:r>
            <a:r>
              <a:rPr lang="fr-FR" baseline="30000" dirty="0"/>
              <a:t> </a:t>
            </a:r>
            <a:r>
              <a:rPr lang="fr-FR" dirty="0"/>
              <a:t>(</a:t>
            </a:r>
            <a:r>
              <a:rPr lang="fr-FR" dirty="0" err="1"/>
              <a:t>ramipril</a:t>
            </a:r>
            <a:r>
              <a:rPr lang="fr-FR" dirty="0"/>
              <a:t>)</a:t>
            </a:r>
          </a:p>
          <a:p>
            <a:pPr algn="just"/>
            <a:r>
              <a:rPr lang="fr-FR" dirty="0"/>
              <a:t>L’ordonnance est échue depuis 2 semaines, elle avait vu le médecin le 5 octobre 2015 qui avait prescrit le médicament pour 1 an. Elle a son prochain rendez-vous le 17 novembre</a:t>
            </a:r>
          </a:p>
          <a:p>
            <a:pPr algn="just"/>
            <a:r>
              <a:rPr lang="fr-FR" dirty="0"/>
              <a:t>Le pharmacien peut proposer la prolongation de l’ordonnance, il va alors rencontrer la cliente pour voir comment ça se passe avec le médicament</a:t>
            </a:r>
          </a:p>
          <a:p>
            <a:pPr algn="just"/>
            <a:r>
              <a:rPr lang="fr-FR" dirty="0"/>
              <a:t>Le pharmacie décide de prolonger 1 mois pour laisser le temps à Mme. A de voir son médecin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4553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Prolonger l’ordonnance d’un médecin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Frais reliés au service</a:t>
            </a:r>
          </a:p>
          <a:p>
            <a:pPr lvl="1"/>
            <a:r>
              <a:rPr lang="fr-FR" dirty="0"/>
              <a:t>12,50$ pour une prolongation pour plus de 30 jours</a:t>
            </a:r>
          </a:p>
          <a:p>
            <a:pPr lvl="1"/>
            <a:r>
              <a:rPr lang="fr-FR" dirty="0"/>
              <a:t>Peu importe le nombre de médicaments</a:t>
            </a:r>
          </a:p>
          <a:p>
            <a:pPr lvl="1"/>
            <a:r>
              <a:rPr lang="fr-FR" dirty="0"/>
              <a:t>Payable une fois par année (il est possible de faire plusieurs prolongation dans l’année)</a:t>
            </a:r>
          </a:p>
          <a:p>
            <a:pPr lvl="1"/>
            <a:r>
              <a:rPr lang="fr-FR" dirty="0"/>
              <a:t>Remboursable selon le même plan d’assurance que les médicaments</a:t>
            </a:r>
          </a:p>
          <a:p>
            <a:pPr lvl="1"/>
            <a:r>
              <a:rPr lang="fr-FR" dirty="0"/>
              <a:t>Gratuit si prolongation pour moins de 30 jours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6469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Ajuster l’ordonnance d’un médecin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pharmacien peut modifier </a:t>
            </a:r>
          </a:p>
          <a:p>
            <a:pPr lvl="1"/>
            <a:r>
              <a:rPr lang="fr-FR" dirty="0"/>
              <a:t>La forme</a:t>
            </a:r>
          </a:p>
          <a:p>
            <a:pPr lvl="1"/>
            <a:r>
              <a:rPr lang="fr-FR" dirty="0"/>
              <a:t>La dose</a:t>
            </a:r>
          </a:p>
          <a:p>
            <a:pPr lvl="1"/>
            <a:r>
              <a:rPr lang="fr-FR" dirty="0"/>
              <a:t>La quantité</a:t>
            </a:r>
          </a:p>
          <a:p>
            <a:pPr lvl="1"/>
            <a:r>
              <a:rPr lang="fr-FR" dirty="0"/>
              <a:t>La posologie</a:t>
            </a:r>
          </a:p>
          <a:p>
            <a:r>
              <a:rPr lang="fr-FR" dirty="0"/>
              <a:t>Pour adapter la thérapie à la situation du patient</a:t>
            </a:r>
          </a:p>
          <a:p>
            <a:pPr lvl="1"/>
            <a:endParaRPr lang="fr-FR" dirty="0"/>
          </a:p>
          <a:p>
            <a:pPr marL="41148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9436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Ajuster l’ordonnance d’un médecin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369300" cy="4957233"/>
          </a:xfrm>
        </p:spPr>
        <p:txBody>
          <a:bodyPr>
            <a:normAutofit/>
          </a:bodyPr>
          <a:lstStyle/>
          <a:p>
            <a:r>
              <a:rPr lang="fr-FR" dirty="0"/>
              <a:t>M. B présente une ordonnance de </a:t>
            </a:r>
            <a:r>
              <a:rPr lang="fr-FR" dirty="0" err="1"/>
              <a:t>Valtrex</a:t>
            </a:r>
            <a:r>
              <a:rPr lang="fr-FR" baseline="30000" dirty="0" err="1"/>
              <a:t>MD</a:t>
            </a:r>
            <a:r>
              <a:rPr lang="fr-FR" dirty="0"/>
              <a:t> 1000mg 3 fois par jour pendant 7 jours pour traiter son zona.</a:t>
            </a:r>
          </a:p>
          <a:p>
            <a:r>
              <a:rPr lang="fr-FR" dirty="0"/>
              <a:t>À cause de la fonction rénale réduite de M. B, le pharmacien juge que la dose est trop élevée et change la dose pour 1000mg 2 fois par jour.</a:t>
            </a:r>
          </a:p>
          <a:p>
            <a:r>
              <a:rPr lang="fr-FR" dirty="0"/>
              <a:t>M. C apporte une ordonnance pour son fils d’</a:t>
            </a:r>
            <a:r>
              <a:rPr lang="fr-FR" dirty="0" err="1"/>
              <a:t>Amoxil</a:t>
            </a:r>
            <a:r>
              <a:rPr lang="fr-FR" baseline="30000" dirty="0" err="1"/>
              <a:t>MD</a:t>
            </a:r>
            <a:r>
              <a:rPr lang="fr-FR" dirty="0"/>
              <a:t> 500mg en liquide 2 fois par jour pendant 10 jours pour une pharyngite.</a:t>
            </a:r>
          </a:p>
          <a:p>
            <a:r>
              <a:rPr lang="fr-FR" dirty="0"/>
              <a:t>Il mentionne au pharmacien que son fils n’aime pas les préparations liquides d’antibiotiques et le pharmacien change la forme pour des comprimés </a:t>
            </a:r>
            <a:r>
              <a:rPr lang="fr-FR" dirty="0" err="1"/>
              <a:t>croquables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5323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Substituer un médicament lors d’une rupture d’approvisionnement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S’il y a une rupture d’approvisionnement pour un médicament, le pharmacien peut changer le traitement pour quelque chose d’équivalent (médicament de la même classe thérapeutique)</a:t>
            </a:r>
          </a:p>
          <a:p>
            <a:r>
              <a:rPr lang="fr-CA" dirty="0"/>
              <a:t>Il doit vérifier la disponibilité du produit chez 2 grossistes différents et dans 2 pharmacies de la région</a:t>
            </a:r>
          </a:p>
        </p:txBody>
      </p:sp>
    </p:spTree>
    <p:extLst>
      <p:ext uri="{BB962C8B-B14F-4D97-AF65-F5344CB8AC3E}">
        <p14:creationId xmlns:p14="http://schemas.microsoft.com/office/powerpoint/2010/main" xmlns="" val="326920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Apothicaire.thmx</Template>
  <TotalTime>506</TotalTime>
  <Words>1081</Words>
  <Application>Microsoft Office PowerPoint</Application>
  <PresentationFormat>Affichage à l'écran (4:3)</PresentationFormat>
  <Paragraphs>119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Apothicaire</vt:lpstr>
      <vt:lpstr>Loi 41</vt:lpstr>
      <vt:lpstr>Mise en contexte</vt:lpstr>
      <vt:lpstr>Loi 41</vt:lpstr>
      <vt:lpstr>Prolonger l’ordonnance d’un médecin</vt:lpstr>
      <vt:lpstr>Prolonger l’ordonnance d’un médecin</vt:lpstr>
      <vt:lpstr>Prolonger l’ordonnance d’un médecin</vt:lpstr>
      <vt:lpstr>Ajuster l’ordonnance d’un médecin</vt:lpstr>
      <vt:lpstr>Ajuster l’ordonnance d’un médecin</vt:lpstr>
      <vt:lpstr>Substituer un médicament lors d’une rupture d’approvisionnement</vt:lpstr>
      <vt:lpstr>Substituer un médicament lors d’une rupture d’approvisionnement</vt:lpstr>
      <vt:lpstr>Prescrire un médicament lorsqu’aucun diagnostic n’est requis</vt:lpstr>
      <vt:lpstr>Prescrire un médicament lorsqu’aucun diagnostic n’est requis</vt:lpstr>
      <vt:lpstr>Prescrire un médicament lorsqu’aucun diagnostic n’est requis</vt:lpstr>
      <vt:lpstr>Prescrire un médicament pour une condition mineure</vt:lpstr>
      <vt:lpstr>Prescrire un médicament pour une condition mineure</vt:lpstr>
      <vt:lpstr>Prescrire un médicament pour une condition mineure</vt:lpstr>
      <vt:lpstr>Prescrire un médicament pour une condition mineure</vt:lpstr>
      <vt:lpstr>Administrer un médicament afin d’en démontrer l’usage approprié</vt:lpstr>
      <vt:lpstr>Prescrire des analyses de laboratoire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Loi 41</dc:title>
  <dc:creator>Antoine Gagnon-Roy</dc:creator>
  <cp:lastModifiedBy>Client</cp:lastModifiedBy>
  <cp:revision>44</cp:revision>
  <dcterms:created xsi:type="dcterms:W3CDTF">2016-09-26T19:49:50Z</dcterms:created>
  <dcterms:modified xsi:type="dcterms:W3CDTF">2016-10-20T00:38:21Z</dcterms:modified>
</cp:coreProperties>
</file>