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763" r:id="rId2"/>
    <p:sldId id="713" r:id="rId3"/>
    <p:sldId id="663" r:id="rId4"/>
    <p:sldId id="714" r:id="rId5"/>
    <p:sldId id="715" r:id="rId6"/>
    <p:sldId id="750" r:id="rId7"/>
    <p:sldId id="758" r:id="rId8"/>
    <p:sldId id="759" r:id="rId9"/>
    <p:sldId id="389" r:id="rId10"/>
    <p:sldId id="761" r:id="rId11"/>
    <p:sldId id="257" r:id="rId12"/>
    <p:sldId id="258" r:id="rId13"/>
    <p:sldId id="260" r:id="rId14"/>
    <p:sldId id="262" r:id="rId15"/>
    <p:sldId id="764" r:id="rId16"/>
    <p:sldId id="787" r:id="rId17"/>
    <p:sldId id="790" r:id="rId18"/>
    <p:sldId id="791" r:id="rId19"/>
    <p:sldId id="263" r:id="rId20"/>
    <p:sldId id="725" r:id="rId21"/>
    <p:sldId id="511" r:id="rId22"/>
    <p:sldId id="521" r:id="rId23"/>
    <p:sldId id="559" r:id="rId24"/>
    <p:sldId id="734" r:id="rId25"/>
    <p:sldId id="742" r:id="rId26"/>
    <p:sldId id="743" r:id="rId27"/>
    <p:sldId id="515" r:id="rId28"/>
    <p:sldId id="744" r:id="rId29"/>
    <p:sldId id="735" r:id="rId30"/>
    <p:sldId id="667" r:id="rId31"/>
    <p:sldId id="784" r:id="rId32"/>
    <p:sldId id="594" r:id="rId33"/>
    <p:sldId id="731" r:id="rId34"/>
  </p:sldIdLst>
  <p:sldSz cx="9144000" cy="6858000" type="screen4x3"/>
  <p:notesSz cx="6950075" cy="92360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2013"/>
    <a:srgbClr val="772B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00" autoAdjust="0"/>
    <p:restoredTop sz="94660"/>
  </p:normalViewPr>
  <p:slideViewPr>
    <p:cSldViewPr snapToGrid="0">
      <p:cViewPr varScale="1">
        <p:scale>
          <a:sx n="92" d="100"/>
          <a:sy n="92" d="100"/>
        </p:scale>
        <p:origin x="122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8.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431295-42AB-44D2-A0C3-23D90C846112}" type="doc">
      <dgm:prSet loTypeId="urn:microsoft.com/office/officeart/2018/2/layout/IconVerticalSolidList" loCatId="icon" qsTypeId="urn:microsoft.com/office/officeart/2005/8/quickstyle/simple4" qsCatId="simple" csTypeId="urn:microsoft.com/office/officeart/2018/5/colors/Iconchunking_neutralicontext_colorful1" csCatId="colorful" phldr="1"/>
      <dgm:spPr/>
      <dgm:t>
        <a:bodyPr/>
        <a:lstStyle/>
        <a:p>
          <a:endParaRPr lang="en-US"/>
        </a:p>
      </dgm:t>
    </dgm:pt>
    <dgm:pt modelId="{4BF3F25F-80BE-414F-A716-DEF13BCCC531}">
      <dgm:prSet custT="1"/>
      <dgm:spPr/>
      <dgm:t>
        <a:bodyPr/>
        <a:lstStyle/>
        <a:p>
          <a:r>
            <a:rPr lang="fr-CA" sz="3600" b="1" dirty="0"/>
            <a:t>ÉVÉNEMENTS</a:t>
          </a:r>
          <a:endParaRPr lang="en-US" sz="1600" dirty="0"/>
        </a:p>
      </dgm:t>
    </dgm:pt>
    <dgm:pt modelId="{BD65E959-BBF1-439D-A457-A0F96BDD6CF2}" type="parTrans" cxnId="{43B5E254-8BE8-46E1-945B-2FE5EF524BD9}">
      <dgm:prSet/>
      <dgm:spPr/>
      <dgm:t>
        <a:bodyPr/>
        <a:lstStyle/>
        <a:p>
          <a:endParaRPr lang="en-US"/>
        </a:p>
      </dgm:t>
    </dgm:pt>
    <dgm:pt modelId="{3D445DE6-C525-4BA2-8527-AC89180FCB47}" type="sibTrans" cxnId="{43B5E254-8BE8-46E1-945B-2FE5EF524BD9}">
      <dgm:prSet/>
      <dgm:spPr/>
      <dgm:t>
        <a:bodyPr/>
        <a:lstStyle/>
        <a:p>
          <a:endParaRPr lang="en-US"/>
        </a:p>
      </dgm:t>
    </dgm:pt>
    <dgm:pt modelId="{EEF19025-5B5A-4D4E-9688-718E39174760}">
      <dgm:prSet/>
      <dgm:spPr/>
      <dgm:t>
        <a:bodyPr/>
        <a:lstStyle/>
        <a:p>
          <a:r>
            <a:rPr lang="fr-CA" b="1" i="1"/>
            <a:t>ÉVÉNEMENT NATIONAL À LIVRES OUVERTS </a:t>
          </a:r>
          <a:r>
            <a:rPr lang="fr-CA"/>
            <a:t> / mars 2019</a:t>
          </a:r>
          <a:endParaRPr lang="en-US"/>
        </a:p>
      </dgm:t>
    </dgm:pt>
    <dgm:pt modelId="{2FCF4872-FDBA-4B2A-ABD3-500EF5501BC0}" type="parTrans" cxnId="{610E59B9-EF4F-4902-A39D-C51C6F9533AC}">
      <dgm:prSet/>
      <dgm:spPr/>
      <dgm:t>
        <a:bodyPr/>
        <a:lstStyle/>
        <a:p>
          <a:endParaRPr lang="en-US"/>
        </a:p>
      </dgm:t>
    </dgm:pt>
    <dgm:pt modelId="{C9DDE963-E6B1-424F-85A3-9C448AB43394}" type="sibTrans" cxnId="{610E59B9-EF4F-4902-A39D-C51C6F9533AC}">
      <dgm:prSet/>
      <dgm:spPr/>
      <dgm:t>
        <a:bodyPr/>
        <a:lstStyle/>
        <a:p>
          <a:endParaRPr lang="en-US"/>
        </a:p>
      </dgm:t>
    </dgm:pt>
    <dgm:pt modelId="{0C4EA667-FC67-4D0C-81BD-337C77839393}">
      <dgm:prSet/>
      <dgm:spPr/>
      <dgm:t>
        <a:bodyPr/>
        <a:lstStyle/>
        <a:p>
          <a:r>
            <a:rPr lang="fr-CA" i="1" dirty="0"/>
            <a:t>40 activités de BV dans 31 villes dans 13 régions!</a:t>
          </a:r>
          <a:endParaRPr lang="en-US" dirty="0"/>
        </a:p>
      </dgm:t>
    </dgm:pt>
    <dgm:pt modelId="{5D7691A0-9510-4D3D-A340-28570A1EB2E0}" type="parTrans" cxnId="{CF62DF95-D7AD-42A7-B954-F66E01851A8B}">
      <dgm:prSet/>
      <dgm:spPr/>
      <dgm:t>
        <a:bodyPr/>
        <a:lstStyle/>
        <a:p>
          <a:endParaRPr lang="en-US"/>
        </a:p>
      </dgm:t>
    </dgm:pt>
    <dgm:pt modelId="{686F6920-3FDF-4F64-81E0-9D4877AD1614}" type="sibTrans" cxnId="{CF62DF95-D7AD-42A7-B954-F66E01851A8B}">
      <dgm:prSet/>
      <dgm:spPr/>
      <dgm:t>
        <a:bodyPr/>
        <a:lstStyle/>
        <a:p>
          <a:endParaRPr lang="en-US"/>
        </a:p>
      </dgm:t>
    </dgm:pt>
    <dgm:pt modelId="{1B6BC79A-AC4A-40B1-B84C-1DC24AFED445}">
      <dgm:prSet/>
      <dgm:spPr/>
      <dgm:t>
        <a:bodyPr/>
        <a:lstStyle/>
        <a:p>
          <a:r>
            <a:rPr lang="fr-CA"/>
            <a:t>Lancement du documentaire </a:t>
          </a:r>
          <a:r>
            <a:rPr lang="fr-CA" b="1" i="1"/>
            <a:t>HISTOIRES DE VOIX, PAROLES D’ENTENDEURS </a:t>
          </a:r>
          <a:r>
            <a:rPr lang="fr-CA"/>
            <a:t>/ mai 2019</a:t>
          </a:r>
          <a:endParaRPr lang="en-US"/>
        </a:p>
      </dgm:t>
    </dgm:pt>
    <dgm:pt modelId="{3635EC96-C25E-47C3-A929-70BF06DA142F}" type="parTrans" cxnId="{1E07272A-1990-43F1-950C-818B6D71FD22}">
      <dgm:prSet/>
      <dgm:spPr/>
      <dgm:t>
        <a:bodyPr/>
        <a:lstStyle/>
        <a:p>
          <a:endParaRPr lang="en-US"/>
        </a:p>
      </dgm:t>
    </dgm:pt>
    <dgm:pt modelId="{B9E47B1B-3C0B-488D-973E-E0AC2E21ABDB}" type="sibTrans" cxnId="{1E07272A-1990-43F1-950C-818B6D71FD22}">
      <dgm:prSet/>
      <dgm:spPr/>
      <dgm:t>
        <a:bodyPr/>
        <a:lstStyle/>
        <a:p>
          <a:endParaRPr lang="en-US"/>
        </a:p>
      </dgm:t>
    </dgm:pt>
    <dgm:pt modelId="{FD075111-9D70-47A1-979A-8130EAFEE957}">
      <dgm:prSet/>
      <dgm:spPr/>
      <dgm:t>
        <a:bodyPr/>
        <a:lstStyle/>
        <a:p>
          <a:r>
            <a:rPr lang="fr-CA"/>
            <a:t>Sommets Jeunesse (mars) et </a:t>
          </a:r>
          <a:r>
            <a:rPr lang="fr-CA" b="1" i="1"/>
            <a:t>GRAND RASSEMBLEMENT JEUNESSE</a:t>
          </a:r>
          <a:r>
            <a:rPr lang="fr-CA"/>
            <a:t> / Mai 2019</a:t>
          </a:r>
          <a:endParaRPr lang="en-US"/>
        </a:p>
      </dgm:t>
    </dgm:pt>
    <dgm:pt modelId="{A1B3D151-2803-41AE-97B2-8E1D121B8817}" type="parTrans" cxnId="{E7B5FCF2-13BB-430D-B39F-839D59AD0567}">
      <dgm:prSet/>
      <dgm:spPr/>
      <dgm:t>
        <a:bodyPr/>
        <a:lstStyle/>
        <a:p>
          <a:endParaRPr lang="en-US"/>
        </a:p>
      </dgm:t>
    </dgm:pt>
    <dgm:pt modelId="{A9404792-DF4B-4D59-B78B-096001D3C7DC}" type="sibTrans" cxnId="{E7B5FCF2-13BB-430D-B39F-839D59AD0567}">
      <dgm:prSet/>
      <dgm:spPr/>
      <dgm:t>
        <a:bodyPr/>
        <a:lstStyle/>
        <a:p>
          <a:endParaRPr lang="en-US"/>
        </a:p>
      </dgm:t>
    </dgm:pt>
    <dgm:pt modelId="{6AA582F5-4CEC-4CBF-8359-0E6F07242C6E}">
      <dgm:prSet/>
      <dgm:spPr/>
      <dgm:t>
        <a:bodyPr/>
        <a:lstStyle/>
        <a:p>
          <a:r>
            <a:rPr lang="fr-CA"/>
            <a:t>Autres activités de mobilisation / Pairs aidants, Groupe d’entendeurs de voix,  etc…</a:t>
          </a:r>
          <a:endParaRPr lang="en-US"/>
        </a:p>
      </dgm:t>
    </dgm:pt>
    <dgm:pt modelId="{6FF321D7-3601-4926-93A3-AB166D3A2071}" type="parTrans" cxnId="{74E82041-1F27-4D71-A345-E4CBA3760383}">
      <dgm:prSet/>
      <dgm:spPr/>
      <dgm:t>
        <a:bodyPr/>
        <a:lstStyle/>
        <a:p>
          <a:endParaRPr lang="en-US"/>
        </a:p>
      </dgm:t>
    </dgm:pt>
    <dgm:pt modelId="{6A9C907C-3CCC-400E-9E63-2A828A98A316}" type="sibTrans" cxnId="{74E82041-1F27-4D71-A345-E4CBA3760383}">
      <dgm:prSet/>
      <dgm:spPr/>
      <dgm:t>
        <a:bodyPr/>
        <a:lstStyle/>
        <a:p>
          <a:endParaRPr lang="en-US"/>
        </a:p>
      </dgm:t>
    </dgm:pt>
    <dgm:pt modelId="{F6F911BD-4E63-497B-A354-CE23046FA4BA}" type="pres">
      <dgm:prSet presAssocID="{0D431295-42AB-44D2-A0C3-23D90C846112}" presName="root" presStyleCnt="0">
        <dgm:presLayoutVars>
          <dgm:dir/>
          <dgm:resizeHandles val="exact"/>
        </dgm:presLayoutVars>
      </dgm:prSet>
      <dgm:spPr/>
      <dgm:t>
        <a:bodyPr/>
        <a:lstStyle/>
        <a:p>
          <a:endParaRPr lang="fr-FR"/>
        </a:p>
      </dgm:t>
    </dgm:pt>
    <dgm:pt modelId="{9F6735C9-E7B8-4643-B367-8A9DE7367A88}" type="pres">
      <dgm:prSet presAssocID="{4BF3F25F-80BE-414F-A716-DEF13BCCC531}" presName="compNode" presStyleCnt="0"/>
      <dgm:spPr/>
    </dgm:pt>
    <dgm:pt modelId="{2EB5595A-6ED7-49CC-9EE1-B0D7C3030FE4}" type="pres">
      <dgm:prSet presAssocID="{4BF3F25F-80BE-414F-A716-DEF13BCCC531}" presName="bgRect" presStyleLbl="bgShp" presStyleIdx="0" presStyleCnt="5"/>
      <dgm:spPr/>
    </dgm:pt>
    <dgm:pt modelId="{0AA8E1BA-48CD-448A-BA71-831B98335F6D}" type="pres">
      <dgm:prSet presAssocID="{4BF3F25F-80BE-414F-A716-DEF13BCCC531}"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fr-FR"/>
        </a:p>
      </dgm:t>
      <dgm:extLst>
        <a:ext uri="{E40237B7-FDA0-4F09-8148-C483321AD2D9}">
          <dgm14:cNvPr xmlns:dgm14="http://schemas.microsoft.com/office/drawing/2010/diagram" id="0" name="" descr="Daily Calendar"/>
        </a:ext>
      </dgm:extLst>
    </dgm:pt>
    <dgm:pt modelId="{17B106FC-0CE6-4F95-BF62-4599D5451126}" type="pres">
      <dgm:prSet presAssocID="{4BF3F25F-80BE-414F-A716-DEF13BCCC531}" presName="spaceRect" presStyleCnt="0"/>
      <dgm:spPr/>
    </dgm:pt>
    <dgm:pt modelId="{6EFAF409-98D0-4628-8A00-8B40173F9B1E}" type="pres">
      <dgm:prSet presAssocID="{4BF3F25F-80BE-414F-A716-DEF13BCCC531}" presName="parTx" presStyleLbl="revTx" presStyleIdx="0" presStyleCnt="6">
        <dgm:presLayoutVars>
          <dgm:chMax val="0"/>
          <dgm:chPref val="0"/>
        </dgm:presLayoutVars>
      </dgm:prSet>
      <dgm:spPr/>
      <dgm:t>
        <a:bodyPr/>
        <a:lstStyle/>
        <a:p>
          <a:endParaRPr lang="fr-FR"/>
        </a:p>
      </dgm:t>
    </dgm:pt>
    <dgm:pt modelId="{AEB992E3-6714-450B-8846-58F26CE2728A}" type="pres">
      <dgm:prSet presAssocID="{3D445DE6-C525-4BA2-8527-AC89180FCB47}" presName="sibTrans" presStyleCnt="0"/>
      <dgm:spPr/>
    </dgm:pt>
    <dgm:pt modelId="{748736FC-71A5-4C80-B1C1-051D218E09C3}" type="pres">
      <dgm:prSet presAssocID="{EEF19025-5B5A-4D4E-9688-718E39174760}" presName="compNode" presStyleCnt="0"/>
      <dgm:spPr/>
    </dgm:pt>
    <dgm:pt modelId="{92BED8E8-2235-4B7B-813B-633E03A96349}" type="pres">
      <dgm:prSet presAssocID="{EEF19025-5B5A-4D4E-9688-718E39174760}" presName="bgRect" presStyleLbl="bgShp" presStyleIdx="1" presStyleCnt="5"/>
      <dgm:spPr/>
    </dgm:pt>
    <dgm:pt modelId="{42D17FBC-246A-4A17-8F86-72A5BF7F0195}" type="pres">
      <dgm:prSet presAssocID="{EEF19025-5B5A-4D4E-9688-718E39174760}"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fr-FR"/>
        </a:p>
      </dgm:t>
      <dgm:extLst>
        <a:ext uri="{E40237B7-FDA0-4F09-8148-C483321AD2D9}">
          <dgm14:cNvPr xmlns:dgm14="http://schemas.microsoft.com/office/drawing/2010/diagram" id="0" name="" descr="Marker"/>
        </a:ext>
      </dgm:extLst>
    </dgm:pt>
    <dgm:pt modelId="{CA62BB8E-0D74-4EE9-8AD1-22158BB3E857}" type="pres">
      <dgm:prSet presAssocID="{EEF19025-5B5A-4D4E-9688-718E39174760}" presName="spaceRect" presStyleCnt="0"/>
      <dgm:spPr/>
    </dgm:pt>
    <dgm:pt modelId="{9849E707-1847-4AB9-B923-0598E52D2F1A}" type="pres">
      <dgm:prSet presAssocID="{EEF19025-5B5A-4D4E-9688-718E39174760}" presName="parTx" presStyleLbl="revTx" presStyleIdx="1" presStyleCnt="6">
        <dgm:presLayoutVars>
          <dgm:chMax val="0"/>
          <dgm:chPref val="0"/>
        </dgm:presLayoutVars>
      </dgm:prSet>
      <dgm:spPr/>
      <dgm:t>
        <a:bodyPr/>
        <a:lstStyle/>
        <a:p>
          <a:endParaRPr lang="fr-FR"/>
        </a:p>
      </dgm:t>
    </dgm:pt>
    <dgm:pt modelId="{2EB0F0D8-0E67-4B8D-9C1C-C69931848D42}" type="pres">
      <dgm:prSet presAssocID="{EEF19025-5B5A-4D4E-9688-718E39174760}" presName="desTx" presStyleLbl="revTx" presStyleIdx="2" presStyleCnt="6">
        <dgm:presLayoutVars/>
      </dgm:prSet>
      <dgm:spPr/>
      <dgm:t>
        <a:bodyPr/>
        <a:lstStyle/>
        <a:p>
          <a:endParaRPr lang="fr-FR"/>
        </a:p>
      </dgm:t>
    </dgm:pt>
    <dgm:pt modelId="{02BD1BED-48F4-4059-BEEC-CF9D8E7D274A}" type="pres">
      <dgm:prSet presAssocID="{C9DDE963-E6B1-424F-85A3-9C448AB43394}" presName="sibTrans" presStyleCnt="0"/>
      <dgm:spPr/>
    </dgm:pt>
    <dgm:pt modelId="{F6BC5E21-23F7-410A-9268-7951029EB8BA}" type="pres">
      <dgm:prSet presAssocID="{1B6BC79A-AC4A-40B1-B84C-1DC24AFED445}" presName="compNode" presStyleCnt="0"/>
      <dgm:spPr/>
    </dgm:pt>
    <dgm:pt modelId="{F2810560-25B4-4BC1-9262-7582D55F7DF4}" type="pres">
      <dgm:prSet presAssocID="{1B6BC79A-AC4A-40B1-B84C-1DC24AFED445}" presName="bgRect" presStyleLbl="bgShp" presStyleIdx="2" presStyleCnt="5"/>
      <dgm:spPr/>
    </dgm:pt>
    <dgm:pt modelId="{04FC3CE0-CFFC-4E80-AF38-7F06C4D52B7F}" type="pres">
      <dgm:prSet presAssocID="{1B6BC79A-AC4A-40B1-B84C-1DC24AFED445}"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fr-FR"/>
        </a:p>
      </dgm:t>
      <dgm:extLst>
        <a:ext uri="{E40237B7-FDA0-4F09-8148-C483321AD2D9}">
          <dgm14:cNvPr xmlns:dgm14="http://schemas.microsoft.com/office/drawing/2010/diagram" id="0" name="" descr="Radio microphone"/>
        </a:ext>
      </dgm:extLst>
    </dgm:pt>
    <dgm:pt modelId="{202BC43B-7DB7-49F3-BCCA-523B77E4C12B}" type="pres">
      <dgm:prSet presAssocID="{1B6BC79A-AC4A-40B1-B84C-1DC24AFED445}" presName="spaceRect" presStyleCnt="0"/>
      <dgm:spPr/>
    </dgm:pt>
    <dgm:pt modelId="{25B8FC5E-2F8B-4030-B75E-ECD1BF9BC2B6}" type="pres">
      <dgm:prSet presAssocID="{1B6BC79A-AC4A-40B1-B84C-1DC24AFED445}" presName="parTx" presStyleLbl="revTx" presStyleIdx="3" presStyleCnt="6">
        <dgm:presLayoutVars>
          <dgm:chMax val="0"/>
          <dgm:chPref val="0"/>
        </dgm:presLayoutVars>
      </dgm:prSet>
      <dgm:spPr/>
      <dgm:t>
        <a:bodyPr/>
        <a:lstStyle/>
        <a:p>
          <a:endParaRPr lang="fr-FR"/>
        </a:p>
      </dgm:t>
    </dgm:pt>
    <dgm:pt modelId="{C710F923-DE27-48B0-BDE0-6F7384DCB4F4}" type="pres">
      <dgm:prSet presAssocID="{B9E47B1B-3C0B-488D-973E-E0AC2E21ABDB}" presName="sibTrans" presStyleCnt="0"/>
      <dgm:spPr/>
    </dgm:pt>
    <dgm:pt modelId="{33CBC631-F4A9-40F2-A63F-579694AAEC8A}" type="pres">
      <dgm:prSet presAssocID="{FD075111-9D70-47A1-979A-8130EAFEE957}" presName="compNode" presStyleCnt="0"/>
      <dgm:spPr/>
    </dgm:pt>
    <dgm:pt modelId="{A9E59181-8AFE-4C99-89E4-2A2AFB224358}" type="pres">
      <dgm:prSet presAssocID="{FD075111-9D70-47A1-979A-8130EAFEE957}" presName="bgRect" presStyleLbl="bgShp" presStyleIdx="3" presStyleCnt="5"/>
      <dgm:spPr/>
    </dgm:pt>
    <dgm:pt modelId="{0AFFA39D-207C-44DB-8F1E-29B56B1F6F73}" type="pres">
      <dgm:prSet presAssocID="{FD075111-9D70-47A1-979A-8130EAFEE957}"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t>
        <a:bodyPr/>
        <a:lstStyle/>
        <a:p>
          <a:endParaRPr lang="fr-FR"/>
        </a:p>
      </dgm:t>
      <dgm:extLst>
        <a:ext uri="{E40237B7-FDA0-4F09-8148-C483321AD2D9}">
          <dgm14:cNvPr xmlns:dgm14="http://schemas.microsoft.com/office/drawing/2010/diagram" id="0" name="" descr="Checkmark"/>
        </a:ext>
      </dgm:extLst>
    </dgm:pt>
    <dgm:pt modelId="{68D3A2EE-0645-4139-8B64-E7803607AE9D}" type="pres">
      <dgm:prSet presAssocID="{FD075111-9D70-47A1-979A-8130EAFEE957}" presName="spaceRect" presStyleCnt="0"/>
      <dgm:spPr/>
    </dgm:pt>
    <dgm:pt modelId="{1F5B6702-271D-4DF9-901C-3F6B68233EF0}" type="pres">
      <dgm:prSet presAssocID="{FD075111-9D70-47A1-979A-8130EAFEE957}" presName="parTx" presStyleLbl="revTx" presStyleIdx="4" presStyleCnt="6">
        <dgm:presLayoutVars>
          <dgm:chMax val="0"/>
          <dgm:chPref val="0"/>
        </dgm:presLayoutVars>
      </dgm:prSet>
      <dgm:spPr/>
      <dgm:t>
        <a:bodyPr/>
        <a:lstStyle/>
        <a:p>
          <a:endParaRPr lang="fr-FR"/>
        </a:p>
      </dgm:t>
    </dgm:pt>
    <dgm:pt modelId="{0C511719-46BD-4739-80BD-519849D8A728}" type="pres">
      <dgm:prSet presAssocID="{A9404792-DF4B-4D59-B78B-096001D3C7DC}" presName="sibTrans" presStyleCnt="0"/>
      <dgm:spPr/>
    </dgm:pt>
    <dgm:pt modelId="{7114453B-2C64-4EE4-A33E-D5355494825F}" type="pres">
      <dgm:prSet presAssocID="{6AA582F5-4CEC-4CBF-8359-0E6F07242C6E}" presName="compNode" presStyleCnt="0"/>
      <dgm:spPr/>
    </dgm:pt>
    <dgm:pt modelId="{3A8B86E4-58D2-4D3A-9633-F917E0618D4E}" type="pres">
      <dgm:prSet presAssocID="{6AA582F5-4CEC-4CBF-8359-0E6F07242C6E}" presName="bgRect" presStyleLbl="bgShp" presStyleIdx="4" presStyleCnt="5"/>
      <dgm:spPr/>
    </dgm:pt>
    <dgm:pt modelId="{042AFC94-ADA9-4BD8-B4F1-2617D402DFF4}" type="pres">
      <dgm:prSet presAssocID="{6AA582F5-4CEC-4CBF-8359-0E6F07242C6E}"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t>
        <a:bodyPr/>
        <a:lstStyle/>
        <a:p>
          <a:endParaRPr lang="fr-FR"/>
        </a:p>
      </dgm:t>
      <dgm:extLst>
        <a:ext uri="{E40237B7-FDA0-4F09-8148-C483321AD2D9}">
          <dgm14:cNvPr xmlns:dgm14="http://schemas.microsoft.com/office/drawing/2010/diagram" id="0" name="" descr="Group"/>
        </a:ext>
      </dgm:extLst>
    </dgm:pt>
    <dgm:pt modelId="{CE9396A2-3922-45BD-936C-11F6892C5973}" type="pres">
      <dgm:prSet presAssocID="{6AA582F5-4CEC-4CBF-8359-0E6F07242C6E}" presName="spaceRect" presStyleCnt="0"/>
      <dgm:spPr/>
    </dgm:pt>
    <dgm:pt modelId="{6DE3F035-BF47-4AB4-B288-4FE8E33CAAC1}" type="pres">
      <dgm:prSet presAssocID="{6AA582F5-4CEC-4CBF-8359-0E6F07242C6E}" presName="parTx" presStyleLbl="revTx" presStyleIdx="5" presStyleCnt="6">
        <dgm:presLayoutVars>
          <dgm:chMax val="0"/>
          <dgm:chPref val="0"/>
        </dgm:presLayoutVars>
      </dgm:prSet>
      <dgm:spPr/>
      <dgm:t>
        <a:bodyPr/>
        <a:lstStyle/>
        <a:p>
          <a:endParaRPr lang="fr-FR"/>
        </a:p>
      </dgm:t>
    </dgm:pt>
  </dgm:ptLst>
  <dgm:cxnLst>
    <dgm:cxn modelId="{C35DAF7A-F0E2-4522-9E62-E19F94CC5B09}" type="presOf" srcId="{0D431295-42AB-44D2-A0C3-23D90C846112}" destId="{F6F911BD-4E63-497B-A354-CE23046FA4BA}" srcOrd="0" destOrd="0" presId="urn:microsoft.com/office/officeart/2018/2/layout/IconVerticalSolidList"/>
    <dgm:cxn modelId="{74E82041-1F27-4D71-A345-E4CBA3760383}" srcId="{0D431295-42AB-44D2-A0C3-23D90C846112}" destId="{6AA582F5-4CEC-4CBF-8359-0E6F07242C6E}" srcOrd="4" destOrd="0" parTransId="{6FF321D7-3601-4926-93A3-AB166D3A2071}" sibTransId="{6A9C907C-3CCC-400E-9E63-2A828A98A316}"/>
    <dgm:cxn modelId="{602D7D7D-5407-4F96-8D6D-60287526D1E6}" type="presOf" srcId="{0C4EA667-FC67-4D0C-81BD-337C77839393}" destId="{2EB0F0D8-0E67-4B8D-9C1C-C69931848D42}" srcOrd="0" destOrd="0" presId="urn:microsoft.com/office/officeart/2018/2/layout/IconVerticalSolidList"/>
    <dgm:cxn modelId="{4CAEEB08-46D0-4CF8-8366-62EC9E3B5B07}" type="presOf" srcId="{FD075111-9D70-47A1-979A-8130EAFEE957}" destId="{1F5B6702-271D-4DF9-901C-3F6B68233EF0}" srcOrd="0" destOrd="0" presId="urn:microsoft.com/office/officeart/2018/2/layout/IconVerticalSolidList"/>
    <dgm:cxn modelId="{0B08D39D-3595-4B1D-B574-079C477FA42C}" type="presOf" srcId="{EEF19025-5B5A-4D4E-9688-718E39174760}" destId="{9849E707-1847-4AB9-B923-0598E52D2F1A}" srcOrd="0" destOrd="0" presId="urn:microsoft.com/office/officeart/2018/2/layout/IconVerticalSolidList"/>
    <dgm:cxn modelId="{EBC0B871-8482-4BC2-9A01-221E03C42025}" type="presOf" srcId="{4BF3F25F-80BE-414F-A716-DEF13BCCC531}" destId="{6EFAF409-98D0-4628-8A00-8B40173F9B1E}" srcOrd="0" destOrd="0" presId="urn:microsoft.com/office/officeart/2018/2/layout/IconVerticalSolidList"/>
    <dgm:cxn modelId="{610E59B9-EF4F-4902-A39D-C51C6F9533AC}" srcId="{0D431295-42AB-44D2-A0C3-23D90C846112}" destId="{EEF19025-5B5A-4D4E-9688-718E39174760}" srcOrd="1" destOrd="0" parTransId="{2FCF4872-FDBA-4B2A-ABD3-500EF5501BC0}" sibTransId="{C9DDE963-E6B1-424F-85A3-9C448AB43394}"/>
    <dgm:cxn modelId="{4CFD749F-DF42-412F-95F0-3E19BB501B11}" type="presOf" srcId="{6AA582F5-4CEC-4CBF-8359-0E6F07242C6E}" destId="{6DE3F035-BF47-4AB4-B288-4FE8E33CAAC1}" srcOrd="0" destOrd="0" presId="urn:microsoft.com/office/officeart/2018/2/layout/IconVerticalSolidList"/>
    <dgm:cxn modelId="{1E07272A-1990-43F1-950C-818B6D71FD22}" srcId="{0D431295-42AB-44D2-A0C3-23D90C846112}" destId="{1B6BC79A-AC4A-40B1-B84C-1DC24AFED445}" srcOrd="2" destOrd="0" parTransId="{3635EC96-C25E-47C3-A929-70BF06DA142F}" sibTransId="{B9E47B1B-3C0B-488D-973E-E0AC2E21ABDB}"/>
    <dgm:cxn modelId="{43B5E254-8BE8-46E1-945B-2FE5EF524BD9}" srcId="{0D431295-42AB-44D2-A0C3-23D90C846112}" destId="{4BF3F25F-80BE-414F-A716-DEF13BCCC531}" srcOrd="0" destOrd="0" parTransId="{BD65E959-BBF1-439D-A457-A0F96BDD6CF2}" sibTransId="{3D445DE6-C525-4BA2-8527-AC89180FCB47}"/>
    <dgm:cxn modelId="{F09E06D8-1082-48FD-AC2E-69B59FFD25B1}" type="presOf" srcId="{1B6BC79A-AC4A-40B1-B84C-1DC24AFED445}" destId="{25B8FC5E-2F8B-4030-B75E-ECD1BF9BC2B6}" srcOrd="0" destOrd="0" presId="urn:microsoft.com/office/officeart/2018/2/layout/IconVerticalSolidList"/>
    <dgm:cxn modelId="{CF62DF95-D7AD-42A7-B954-F66E01851A8B}" srcId="{EEF19025-5B5A-4D4E-9688-718E39174760}" destId="{0C4EA667-FC67-4D0C-81BD-337C77839393}" srcOrd="0" destOrd="0" parTransId="{5D7691A0-9510-4D3D-A340-28570A1EB2E0}" sibTransId="{686F6920-3FDF-4F64-81E0-9D4877AD1614}"/>
    <dgm:cxn modelId="{E7B5FCF2-13BB-430D-B39F-839D59AD0567}" srcId="{0D431295-42AB-44D2-A0C3-23D90C846112}" destId="{FD075111-9D70-47A1-979A-8130EAFEE957}" srcOrd="3" destOrd="0" parTransId="{A1B3D151-2803-41AE-97B2-8E1D121B8817}" sibTransId="{A9404792-DF4B-4D59-B78B-096001D3C7DC}"/>
    <dgm:cxn modelId="{BB6AF00B-EBC1-4AF9-A22A-7B028605D91B}" type="presParOf" srcId="{F6F911BD-4E63-497B-A354-CE23046FA4BA}" destId="{9F6735C9-E7B8-4643-B367-8A9DE7367A88}" srcOrd="0" destOrd="0" presId="urn:microsoft.com/office/officeart/2018/2/layout/IconVerticalSolidList"/>
    <dgm:cxn modelId="{01A700D7-CE74-464E-A8CE-0F49E3D76BDF}" type="presParOf" srcId="{9F6735C9-E7B8-4643-B367-8A9DE7367A88}" destId="{2EB5595A-6ED7-49CC-9EE1-B0D7C3030FE4}" srcOrd="0" destOrd="0" presId="urn:microsoft.com/office/officeart/2018/2/layout/IconVerticalSolidList"/>
    <dgm:cxn modelId="{2CFEBD08-DDB9-45B7-9C67-93E1212848C3}" type="presParOf" srcId="{9F6735C9-E7B8-4643-B367-8A9DE7367A88}" destId="{0AA8E1BA-48CD-448A-BA71-831B98335F6D}" srcOrd="1" destOrd="0" presId="urn:microsoft.com/office/officeart/2018/2/layout/IconVerticalSolidList"/>
    <dgm:cxn modelId="{E6D4CAFC-45FE-4FD1-A3F4-6D1D7C589196}" type="presParOf" srcId="{9F6735C9-E7B8-4643-B367-8A9DE7367A88}" destId="{17B106FC-0CE6-4F95-BF62-4599D5451126}" srcOrd="2" destOrd="0" presId="urn:microsoft.com/office/officeart/2018/2/layout/IconVerticalSolidList"/>
    <dgm:cxn modelId="{3CC13670-C3D8-4AA5-84A0-6FECF7F59644}" type="presParOf" srcId="{9F6735C9-E7B8-4643-B367-8A9DE7367A88}" destId="{6EFAF409-98D0-4628-8A00-8B40173F9B1E}" srcOrd="3" destOrd="0" presId="urn:microsoft.com/office/officeart/2018/2/layout/IconVerticalSolidList"/>
    <dgm:cxn modelId="{9D06E493-896C-46F1-A115-2C7DC4C05952}" type="presParOf" srcId="{F6F911BD-4E63-497B-A354-CE23046FA4BA}" destId="{AEB992E3-6714-450B-8846-58F26CE2728A}" srcOrd="1" destOrd="0" presId="urn:microsoft.com/office/officeart/2018/2/layout/IconVerticalSolidList"/>
    <dgm:cxn modelId="{E2D5AF67-E647-4547-BBC9-07266D7C78B0}" type="presParOf" srcId="{F6F911BD-4E63-497B-A354-CE23046FA4BA}" destId="{748736FC-71A5-4C80-B1C1-051D218E09C3}" srcOrd="2" destOrd="0" presId="urn:microsoft.com/office/officeart/2018/2/layout/IconVerticalSolidList"/>
    <dgm:cxn modelId="{D47EEE24-DD38-4E77-9BAC-888A08C473ED}" type="presParOf" srcId="{748736FC-71A5-4C80-B1C1-051D218E09C3}" destId="{92BED8E8-2235-4B7B-813B-633E03A96349}" srcOrd="0" destOrd="0" presId="urn:microsoft.com/office/officeart/2018/2/layout/IconVerticalSolidList"/>
    <dgm:cxn modelId="{201E18D8-EA6F-48AE-83F8-BA6FDC64EB91}" type="presParOf" srcId="{748736FC-71A5-4C80-B1C1-051D218E09C3}" destId="{42D17FBC-246A-4A17-8F86-72A5BF7F0195}" srcOrd="1" destOrd="0" presId="urn:microsoft.com/office/officeart/2018/2/layout/IconVerticalSolidList"/>
    <dgm:cxn modelId="{3EC71A85-5FE0-4485-B1C8-2078DA1866CC}" type="presParOf" srcId="{748736FC-71A5-4C80-B1C1-051D218E09C3}" destId="{CA62BB8E-0D74-4EE9-8AD1-22158BB3E857}" srcOrd="2" destOrd="0" presId="urn:microsoft.com/office/officeart/2018/2/layout/IconVerticalSolidList"/>
    <dgm:cxn modelId="{972AAF2C-1B97-4273-8E5F-8150203603A9}" type="presParOf" srcId="{748736FC-71A5-4C80-B1C1-051D218E09C3}" destId="{9849E707-1847-4AB9-B923-0598E52D2F1A}" srcOrd="3" destOrd="0" presId="urn:microsoft.com/office/officeart/2018/2/layout/IconVerticalSolidList"/>
    <dgm:cxn modelId="{1C465010-E333-4AFC-A31C-F9D1BDC50ED0}" type="presParOf" srcId="{748736FC-71A5-4C80-B1C1-051D218E09C3}" destId="{2EB0F0D8-0E67-4B8D-9C1C-C69931848D42}" srcOrd="4" destOrd="0" presId="urn:microsoft.com/office/officeart/2018/2/layout/IconVerticalSolidList"/>
    <dgm:cxn modelId="{D1B73A6D-75F4-431F-B900-AAE76B1850C5}" type="presParOf" srcId="{F6F911BD-4E63-497B-A354-CE23046FA4BA}" destId="{02BD1BED-48F4-4059-BEEC-CF9D8E7D274A}" srcOrd="3" destOrd="0" presId="urn:microsoft.com/office/officeart/2018/2/layout/IconVerticalSolidList"/>
    <dgm:cxn modelId="{2A2B8C2C-7274-4187-9C72-76C5C7ED8948}" type="presParOf" srcId="{F6F911BD-4E63-497B-A354-CE23046FA4BA}" destId="{F6BC5E21-23F7-410A-9268-7951029EB8BA}" srcOrd="4" destOrd="0" presId="urn:microsoft.com/office/officeart/2018/2/layout/IconVerticalSolidList"/>
    <dgm:cxn modelId="{FA5FE969-2BC6-48DA-91B7-1DCE715C0E63}" type="presParOf" srcId="{F6BC5E21-23F7-410A-9268-7951029EB8BA}" destId="{F2810560-25B4-4BC1-9262-7582D55F7DF4}" srcOrd="0" destOrd="0" presId="urn:microsoft.com/office/officeart/2018/2/layout/IconVerticalSolidList"/>
    <dgm:cxn modelId="{23C58EBD-FF4E-4C17-B615-92FB40245006}" type="presParOf" srcId="{F6BC5E21-23F7-410A-9268-7951029EB8BA}" destId="{04FC3CE0-CFFC-4E80-AF38-7F06C4D52B7F}" srcOrd="1" destOrd="0" presId="urn:microsoft.com/office/officeart/2018/2/layout/IconVerticalSolidList"/>
    <dgm:cxn modelId="{EAF55416-343B-41C9-AD7E-308326502C84}" type="presParOf" srcId="{F6BC5E21-23F7-410A-9268-7951029EB8BA}" destId="{202BC43B-7DB7-49F3-BCCA-523B77E4C12B}" srcOrd="2" destOrd="0" presId="urn:microsoft.com/office/officeart/2018/2/layout/IconVerticalSolidList"/>
    <dgm:cxn modelId="{0AA34F54-F082-4A0D-A37E-536C16645762}" type="presParOf" srcId="{F6BC5E21-23F7-410A-9268-7951029EB8BA}" destId="{25B8FC5E-2F8B-4030-B75E-ECD1BF9BC2B6}" srcOrd="3" destOrd="0" presId="urn:microsoft.com/office/officeart/2018/2/layout/IconVerticalSolidList"/>
    <dgm:cxn modelId="{2AE563DC-5EE3-4AB6-A0B0-05A6E2ECCB29}" type="presParOf" srcId="{F6F911BD-4E63-497B-A354-CE23046FA4BA}" destId="{C710F923-DE27-48B0-BDE0-6F7384DCB4F4}" srcOrd="5" destOrd="0" presId="urn:microsoft.com/office/officeart/2018/2/layout/IconVerticalSolidList"/>
    <dgm:cxn modelId="{4156F881-A68D-498B-AE0B-4FF06A1A37F8}" type="presParOf" srcId="{F6F911BD-4E63-497B-A354-CE23046FA4BA}" destId="{33CBC631-F4A9-40F2-A63F-579694AAEC8A}" srcOrd="6" destOrd="0" presId="urn:microsoft.com/office/officeart/2018/2/layout/IconVerticalSolidList"/>
    <dgm:cxn modelId="{7531B5BA-9C40-438E-88C0-A0EE01B73952}" type="presParOf" srcId="{33CBC631-F4A9-40F2-A63F-579694AAEC8A}" destId="{A9E59181-8AFE-4C99-89E4-2A2AFB224358}" srcOrd="0" destOrd="0" presId="urn:microsoft.com/office/officeart/2018/2/layout/IconVerticalSolidList"/>
    <dgm:cxn modelId="{7231F5F7-434C-4821-AD8C-BAB985648A5A}" type="presParOf" srcId="{33CBC631-F4A9-40F2-A63F-579694AAEC8A}" destId="{0AFFA39D-207C-44DB-8F1E-29B56B1F6F73}" srcOrd="1" destOrd="0" presId="urn:microsoft.com/office/officeart/2018/2/layout/IconVerticalSolidList"/>
    <dgm:cxn modelId="{CE144089-7425-4C38-B369-5F3E8B75C3A5}" type="presParOf" srcId="{33CBC631-F4A9-40F2-A63F-579694AAEC8A}" destId="{68D3A2EE-0645-4139-8B64-E7803607AE9D}" srcOrd="2" destOrd="0" presId="urn:microsoft.com/office/officeart/2018/2/layout/IconVerticalSolidList"/>
    <dgm:cxn modelId="{A4378726-5409-4FE3-90CC-247EF1DDDD8E}" type="presParOf" srcId="{33CBC631-F4A9-40F2-A63F-579694AAEC8A}" destId="{1F5B6702-271D-4DF9-901C-3F6B68233EF0}" srcOrd="3" destOrd="0" presId="urn:microsoft.com/office/officeart/2018/2/layout/IconVerticalSolidList"/>
    <dgm:cxn modelId="{B2E0C515-17B5-48D4-94B3-D7E591EB9D78}" type="presParOf" srcId="{F6F911BD-4E63-497B-A354-CE23046FA4BA}" destId="{0C511719-46BD-4739-80BD-519849D8A728}" srcOrd="7" destOrd="0" presId="urn:microsoft.com/office/officeart/2018/2/layout/IconVerticalSolidList"/>
    <dgm:cxn modelId="{3AA47A57-4C34-4928-A85C-3A3B32F79F3D}" type="presParOf" srcId="{F6F911BD-4E63-497B-A354-CE23046FA4BA}" destId="{7114453B-2C64-4EE4-A33E-D5355494825F}" srcOrd="8" destOrd="0" presId="urn:microsoft.com/office/officeart/2018/2/layout/IconVerticalSolidList"/>
    <dgm:cxn modelId="{4ABBF24F-4E36-48FB-ADE7-5F47CD510C7F}" type="presParOf" srcId="{7114453B-2C64-4EE4-A33E-D5355494825F}" destId="{3A8B86E4-58D2-4D3A-9633-F917E0618D4E}" srcOrd="0" destOrd="0" presId="urn:microsoft.com/office/officeart/2018/2/layout/IconVerticalSolidList"/>
    <dgm:cxn modelId="{8EFCF507-4B56-4CF8-BC4B-34AB897C5AD5}" type="presParOf" srcId="{7114453B-2C64-4EE4-A33E-D5355494825F}" destId="{042AFC94-ADA9-4BD8-B4F1-2617D402DFF4}" srcOrd="1" destOrd="0" presId="urn:microsoft.com/office/officeart/2018/2/layout/IconVerticalSolidList"/>
    <dgm:cxn modelId="{227E2525-A89A-4F36-90CC-51E0EF017DFF}" type="presParOf" srcId="{7114453B-2C64-4EE4-A33E-D5355494825F}" destId="{CE9396A2-3922-45BD-936C-11F6892C5973}" srcOrd="2" destOrd="0" presId="urn:microsoft.com/office/officeart/2018/2/layout/IconVerticalSolidList"/>
    <dgm:cxn modelId="{7A3A9C4E-99AB-4D46-A8A8-893EFEAB3922}" type="presParOf" srcId="{7114453B-2C64-4EE4-A33E-D5355494825F}" destId="{6DE3F035-BF47-4AB4-B288-4FE8E33CAAC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86F781-704C-454D-BE11-D2BD7D56B1BB}" type="doc">
      <dgm:prSet loTypeId="urn:microsoft.com/office/officeart/2005/8/layout/hList6" loCatId="list" qsTypeId="urn:microsoft.com/office/officeart/2005/8/quickstyle/3d1" qsCatId="3D" csTypeId="urn:microsoft.com/office/officeart/2005/8/colors/colorful3" csCatId="colorful" phldr="1"/>
      <dgm:spPr/>
      <dgm:t>
        <a:bodyPr/>
        <a:lstStyle/>
        <a:p>
          <a:endParaRPr lang="en-US"/>
        </a:p>
      </dgm:t>
    </dgm:pt>
    <dgm:pt modelId="{2CBD8AB0-34CF-4915-B4C0-55A9A0B3698A}">
      <dgm:prSet phldrT="[Text]" custT="1"/>
      <dgm:spPr>
        <a:xfrm rot="16200000">
          <a:off x="-1469977" y="1472899"/>
          <a:ext cx="5421496" cy="2475696"/>
        </a:xfrm>
        <a:prstGeom prst="flowChartManualOperation">
          <a:avLst/>
        </a:prstGeom>
      </dgm:spPr>
      <dgm:t>
        <a:bodyPr/>
        <a:lstStyle/>
        <a:p>
          <a:pPr algn="l" defTabSz="914400">
            <a:buNone/>
          </a:pPr>
          <a:r>
            <a:rPr lang="fr-CA" sz="1800" b="1" dirty="0">
              <a:latin typeface="Calibri"/>
              <a:ea typeface="+mn-ea"/>
              <a:cs typeface="+mn-cs"/>
            </a:rPr>
            <a:t>La santé mentale positive est plus que l’absence de maladie mentale. Elle est basée sur deux traditions </a:t>
          </a:r>
          <a:br>
            <a:rPr lang="fr-CA" sz="1800" b="1" dirty="0">
              <a:latin typeface="Calibri"/>
              <a:ea typeface="+mn-ea"/>
              <a:cs typeface="+mn-cs"/>
            </a:rPr>
          </a:br>
          <a:r>
            <a:rPr lang="fr-CA" sz="1800" b="1" dirty="0">
              <a:latin typeface="Calibri"/>
              <a:ea typeface="+mn-ea"/>
              <a:cs typeface="+mn-cs"/>
            </a:rPr>
            <a:t>du bien-être subjectif</a:t>
          </a:r>
          <a:r>
            <a:rPr lang="fr-CA" sz="1600" dirty="0">
              <a:latin typeface="Calibri"/>
              <a:ea typeface="+mn-ea"/>
              <a:cs typeface="+mn-cs"/>
            </a:rPr>
            <a:t> : </a:t>
          </a:r>
        </a:p>
        <a:p>
          <a:pPr algn="l" defTabSz="914400">
            <a:buNone/>
          </a:pPr>
          <a:r>
            <a:rPr lang="fr-CA" sz="1800" b="1" i="1" dirty="0">
              <a:latin typeface="Calibri"/>
              <a:ea typeface="+mn-ea"/>
              <a:cs typeface="+mn-cs"/>
            </a:rPr>
            <a:t>1-se sentir bien, </a:t>
          </a:r>
          <a:br>
            <a:rPr lang="fr-CA" sz="1800" b="1" i="1" dirty="0">
              <a:latin typeface="Calibri"/>
              <a:ea typeface="+mn-ea"/>
              <a:cs typeface="+mn-cs"/>
            </a:rPr>
          </a:br>
          <a:r>
            <a:rPr lang="fr-CA" sz="1800" b="1" i="1" dirty="0">
              <a:latin typeface="Calibri"/>
              <a:ea typeface="+mn-ea"/>
              <a:cs typeface="+mn-cs"/>
            </a:rPr>
            <a:t>qui correspond au </a:t>
          </a:r>
          <a:br>
            <a:rPr lang="fr-CA" sz="1800" b="1" i="1" dirty="0">
              <a:latin typeface="Calibri"/>
              <a:ea typeface="+mn-ea"/>
              <a:cs typeface="+mn-cs"/>
            </a:rPr>
          </a:br>
          <a:r>
            <a:rPr lang="fr-CA" sz="1800" b="1" i="1" dirty="0">
              <a:latin typeface="Calibri"/>
              <a:ea typeface="+mn-ea"/>
              <a:cs typeface="+mn-cs"/>
            </a:rPr>
            <a:t>bien-être émotionnel, </a:t>
          </a:r>
        </a:p>
        <a:p>
          <a:pPr algn="l" defTabSz="914400">
            <a:buNone/>
          </a:pPr>
          <a:r>
            <a:rPr lang="fr-CA" sz="1800" b="1" i="1" dirty="0">
              <a:latin typeface="Calibri"/>
              <a:ea typeface="+mn-ea"/>
              <a:cs typeface="+mn-cs"/>
            </a:rPr>
            <a:t>2-et fonctionner bien, qui </a:t>
          </a:r>
          <a:r>
            <a:rPr lang="fr-CA" sz="1800" b="1" i="1" dirty="0">
              <a:solidFill>
                <a:schemeClr val="accent5">
                  <a:lumMod val="75000"/>
                </a:schemeClr>
              </a:solidFill>
              <a:latin typeface="Calibri"/>
              <a:ea typeface="+mn-ea"/>
              <a:cs typeface="+mn-cs"/>
            </a:rPr>
            <a:t>correspond au bien-être psychologique </a:t>
          </a:r>
          <a:br>
            <a:rPr lang="fr-CA" sz="1800" b="1" i="1" dirty="0">
              <a:solidFill>
                <a:schemeClr val="accent5">
                  <a:lumMod val="75000"/>
                </a:schemeClr>
              </a:solidFill>
              <a:latin typeface="Calibri"/>
              <a:ea typeface="+mn-ea"/>
              <a:cs typeface="+mn-cs"/>
            </a:rPr>
          </a:br>
          <a:r>
            <a:rPr lang="fr-CA" sz="1800" b="1" i="1" dirty="0">
              <a:solidFill>
                <a:schemeClr val="accent6">
                  <a:lumMod val="50000"/>
                </a:schemeClr>
              </a:solidFill>
              <a:latin typeface="Calibri"/>
              <a:ea typeface="+mn-ea"/>
              <a:cs typeface="+mn-cs"/>
            </a:rPr>
            <a:t>et au bien-être social. </a:t>
          </a:r>
          <a:endParaRPr lang="fr-FR" sz="1800" b="1" i="1" noProof="0" dirty="0">
            <a:solidFill>
              <a:schemeClr val="accent6">
                <a:lumMod val="50000"/>
              </a:schemeClr>
            </a:solidFill>
            <a:latin typeface="Tw Cen MT Condensed" pitchFamily="34" charset="0"/>
            <a:ea typeface="+mn-ea"/>
            <a:cs typeface="+mn-cs"/>
          </a:endParaRPr>
        </a:p>
      </dgm:t>
    </dgm:pt>
    <dgm:pt modelId="{7AD6FA76-4D86-450B-A09B-062375C168E2}" type="parTrans" cxnId="{8A069F37-45EF-4BC3-A8E6-F1430E041DC9}">
      <dgm:prSet/>
      <dgm:spPr/>
      <dgm:t>
        <a:bodyPr/>
        <a:lstStyle/>
        <a:p>
          <a:endParaRPr lang="fr-FR" noProof="0">
            <a:latin typeface="Tw Cen MT Condensed" pitchFamily="34" charset="0"/>
          </a:endParaRPr>
        </a:p>
      </dgm:t>
    </dgm:pt>
    <dgm:pt modelId="{EA2FDEAB-07CA-4562-BAF4-DEB1AC6BD60E}" type="sibTrans" cxnId="{8A069F37-45EF-4BC3-A8E6-F1430E041DC9}">
      <dgm:prSet/>
      <dgm:spPr/>
      <dgm:t>
        <a:bodyPr/>
        <a:lstStyle/>
        <a:p>
          <a:endParaRPr lang="fr-FR" noProof="0">
            <a:latin typeface="Tw Cen MT Condensed" pitchFamily="34" charset="0"/>
          </a:endParaRPr>
        </a:p>
      </dgm:t>
    </dgm:pt>
    <dgm:pt modelId="{372BDF82-A7AA-4383-B5CC-67C31F4C7A26}">
      <dgm:prSet phldrT="[Text]" custT="1"/>
      <dgm:spPr>
        <a:xfrm rot="16200000">
          <a:off x="4401409" y="1472899"/>
          <a:ext cx="5421496" cy="2475696"/>
        </a:xfrm>
        <a:prstGeom prst="flowChartManualOperation">
          <a:avLst/>
        </a:prstGeom>
      </dgm:spPr>
      <dgm:t>
        <a:bodyPr/>
        <a:lstStyle/>
        <a:p>
          <a:pPr algn="l" defTabSz="914400">
            <a:buNone/>
          </a:pPr>
          <a:r>
            <a:rPr lang="fr-CA" sz="2000" b="1" dirty="0">
              <a:solidFill>
                <a:schemeClr val="accent6">
                  <a:lumMod val="50000"/>
                </a:schemeClr>
              </a:solidFill>
              <a:latin typeface="Calibri"/>
              <a:ea typeface="+mn-ea"/>
              <a:cs typeface="+mn-cs"/>
            </a:rPr>
            <a:t>En ce qui concerne </a:t>
          </a:r>
          <a:br>
            <a:rPr lang="fr-CA" sz="2000" b="1" dirty="0">
              <a:solidFill>
                <a:schemeClr val="accent6">
                  <a:lumMod val="50000"/>
                </a:schemeClr>
              </a:solidFill>
              <a:latin typeface="Calibri"/>
              <a:ea typeface="+mn-ea"/>
              <a:cs typeface="+mn-cs"/>
            </a:rPr>
          </a:br>
          <a:r>
            <a:rPr lang="fr-CA" sz="2000" b="1" dirty="0">
              <a:solidFill>
                <a:schemeClr val="accent6">
                  <a:lumMod val="50000"/>
                </a:schemeClr>
              </a:solidFill>
              <a:latin typeface="Calibri"/>
              <a:ea typeface="+mn-ea"/>
              <a:cs typeface="+mn-cs"/>
            </a:rPr>
            <a:t>le bien-être social, </a:t>
          </a:r>
          <a:r>
            <a:rPr lang="fr-CA" sz="1800" b="1" dirty="0">
              <a:latin typeface="Calibri"/>
              <a:ea typeface="+mn-ea"/>
              <a:cs typeface="+mn-cs"/>
            </a:rPr>
            <a:t/>
          </a:r>
          <a:br>
            <a:rPr lang="fr-CA" sz="1800" b="1" dirty="0">
              <a:latin typeface="Calibri"/>
              <a:ea typeface="+mn-ea"/>
              <a:cs typeface="+mn-cs"/>
            </a:rPr>
          </a:br>
          <a:r>
            <a:rPr lang="fr-CA" sz="1800" b="1" dirty="0">
              <a:latin typeface="Calibri"/>
              <a:ea typeface="+mn-ea"/>
              <a:cs typeface="+mn-cs"/>
            </a:rPr>
            <a:t>il y a cinq (5) dimensions :</a:t>
          </a:r>
        </a:p>
        <a:p>
          <a:pPr algn="l" defTabSz="914400">
            <a:buNone/>
          </a:pPr>
          <a:r>
            <a:rPr lang="fr-CA" sz="1800" b="1" dirty="0">
              <a:latin typeface="Calibri"/>
              <a:ea typeface="+mn-ea"/>
              <a:cs typeface="+mn-cs"/>
            </a:rPr>
            <a:t>1-Acceptation sociale; </a:t>
          </a:r>
        </a:p>
        <a:p>
          <a:pPr algn="l" defTabSz="914400">
            <a:buNone/>
          </a:pPr>
          <a:r>
            <a:rPr lang="fr-CA" sz="1800" b="1" dirty="0">
              <a:latin typeface="Calibri"/>
              <a:ea typeface="+mn-ea"/>
              <a:cs typeface="+mn-cs"/>
            </a:rPr>
            <a:t>2-Actualisation sociale; </a:t>
          </a:r>
        </a:p>
        <a:p>
          <a:pPr algn="l" defTabSz="914400">
            <a:buNone/>
          </a:pPr>
          <a:r>
            <a:rPr lang="fr-CA" sz="1800" b="1" dirty="0">
              <a:latin typeface="Calibri"/>
              <a:ea typeface="+mn-ea"/>
              <a:cs typeface="+mn-cs"/>
            </a:rPr>
            <a:t>3-Cohérence sociale;</a:t>
          </a:r>
        </a:p>
        <a:p>
          <a:pPr algn="l" defTabSz="914400">
            <a:buNone/>
          </a:pPr>
          <a:r>
            <a:rPr lang="fr-CA" sz="1800" b="1" dirty="0">
              <a:latin typeface="Calibri"/>
              <a:ea typeface="+mn-ea"/>
              <a:cs typeface="+mn-cs"/>
            </a:rPr>
            <a:t>4-Intégration sociale;</a:t>
          </a:r>
        </a:p>
        <a:p>
          <a:pPr algn="l" defTabSz="914400">
            <a:buNone/>
          </a:pPr>
          <a:r>
            <a:rPr lang="fr-CA" sz="1800" b="1" dirty="0">
              <a:latin typeface="Calibri"/>
              <a:ea typeface="+mn-ea"/>
              <a:cs typeface="+mn-cs"/>
            </a:rPr>
            <a:t>5-Contribution sociale</a:t>
          </a:r>
          <a:endParaRPr lang="fr-FR" sz="1800" b="1" noProof="0" dirty="0">
            <a:latin typeface="Tw Cen MT Condensed" pitchFamily="34" charset="0"/>
            <a:ea typeface="+mn-ea"/>
            <a:cs typeface="+mn-cs"/>
          </a:endParaRPr>
        </a:p>
      </dgm:t>
    </dgm:pt>
    <dgm:pt modelId="{4EEE8603-9B42-4E78-83CB-313B0F877855}" type="sibTrans" cxnId="{F5DED375-BC28-4B9A-A4F5-DA45BC82297D}">
      <dgm:prSet/>
      <dgm:spPr/>
      <dgm:t>
        <a:bodyPr/>
        <a:lstStyle/>
        <a:p>
          <a:endParaRPr lang="fr-FR" noProof="0">
            <a:latin typeface="Tw Cen MT Condensed" pitchFamily="34" charset="0"/>
          </a:endParaRPr>
        </a:p>
      </dgm:t>
    </dgm:pt>
    <dgm:pt modelId="{35C24B3E-109D-4D04-B309-B618338E8F1F}" type="parTrans" cxnId="{F5DED375-BC28-4B9A-A4F5-DA45BC82297D}">
      <dgm:prSet/>
      <dgm:spPr/>
      <dgm:t>
        <a:bodyPr/>
        <a:lstStyle/>
        <a:p>
          <a:endParaRPr lang="fr-FR" noProof="0">
            <a:latin typeface="Tw Cen MT Condensed" pitchFamily="34" charset="0"/>
          </a:endParaRPr>
        </a:p>
      </dgm:t>
    </dgm:pt>
    <dgm:pt modelId="{A0D879B2-0377-4514-A3D7-F22E37523DE4}">
      <dgm:prSet phldrT="[Text]" custT="1"/>
      <dgm:spPr>
        <a:xfrm rot="16200000">
          <a:off x="1465715" y="1198579"/>
          <a:ext cx="5421496" cy="3024336"/>
        </a:xfrm>
        <a:prstGeom prst="flowChartManualOperation">
          <a:avLst/>
        </a:prstGeom>
      </dgm:spPr>
      <dgm:t>
        <a:bodyPr/>
        <a:lstStyle/>
        <a:p>
          <a:pPr algn="l" defTabSz="914400">
            <a:buNone/>
          </a:pPr>
          <a:r>
            <a:rPr lang="fr-CA" sz="1800" b="1" dirty="0">
              <a:solidFill>
                <a:srgbClr val="002060"/>
              </a:solidFill>
              <a:latin typeface="Calibri"/>
              <a:ea typeface="+mn-ea"/>
              <a:cs typeface="+mn-cs"/>
            </a:rPr>
            <a:t>Le bien-être psychologique en comporte six (6) :</a:t>
          </a:r>
        </a:p>
        <a:p>
          <a:pPr algn="l" defTabSz="914400">
            <a:buNone/>
          </a:pPr>
          <a:r>
            <a:rPr lang="fr-CA" sz="1800" b="1" dirty="0">
              <a:latin typeface="Calibri"/>
              <a:ea typeface="+mn-ea"/>
              <a:cs typeface="+mn-cs"/>
            </a:rPr>
            <a:t>1-Acceptation de soi; </a:t>
          </a:r>
        </a:p>
        <a:p>
          <a:pPr algn="l" defTabSz="914400">
            <a:buNone/>
          </a:pPr>
          <a:r>
            <a:rPr lang="fr-CA" sz="1800" b="1" dirty="0">
              <a:latin typeface="Calibri"/>
              <a:ea typeface="+mn-ea"/>
              <a:cs typeface="+mn-cs"/>
            </a:rPr>
            <a:t>2-Croissance personnelle;</a:t>
          </a:r>
        </a:p>
        <a:p>
          <a:pPr algn="l" defTabSz="914400">
            <a:buNone/>
          </a:pPr>
          <a:r>
            <a:rPr lang="fr-CA" sz="1800" b="1" dirty="0">
              <a:latin typeface="Calibri"/>
              <a:ea typeface="+mn-ea"/>
              <a:cs typeface="+mn-cs"/>
            </a:rPr>
            <a:t>3-Sens à la vie;</a:t>
          </a:r>
        </a:p>
        <a:p>
          <a:pPr algn="l" defTabSz="914400">
            <a:buNone/>
          </a:pPr>
          <a:r>
            <a:rPr lang="fr-CA" sz="1800" b="1" dirty="0">
              <a:latin typeface="Calibri"/>
              <a:ea typeface="+mn-ea"/>
              <a:cs typeface="+mn-cs"/>
            </a:rPr>
            <a:t>4-Maîtrise de l’environnement;</a:t>
          </a:r>
        </a:p>
        <a:p>
          <a:pPr algn="l" defTabSz="914400">
            <a:buNone/>
          </a:pPr>
          <a:r>
            <a:rPr lang="fr-CA" sz="1800" b="1" dirty="0">
              <a:latin typeface="Calibri"/>
              <a:ea typeface="+mn-ea"/>
              <a:cs typeface="+mn-cs"/>
            </a:rPr>
            <a:t>5-Autonomie (avoir confiance en ses propres opinions et les défendre);</a:t>
          </a:r>
        </a:p>
        <a:p>
          <a:pPr algn="l" defTabSz="914400">
            <a:buNone/>
          </a:pPr>
          <a:r>
            <a:rPr lang="fr-CA" sz="1800" b="1" dirty="0">
              <a:latin typeface="Calibri"/>
              <a:ea typeface="+mn-ea"/>
              <a:cs typeface="+mn-cs"/>
            </a:rPr>
            <a:t>6-Relations positives avec </a:t>
          </a:r>
          <a:br>
            <a:rPr lang="fr-CA" sz="1800" b="1" dirty="0">
              <a:latin typeface="Calibri"/>
              <a:ea typeface="+mn-ea"/>
              <a:cs typeface="+mn-cs"/>
            </a:rPr>
          </a:br>
          <a:r>
            <a:rPr lang="fr-CA" sz="1800" b="1" dirty="0">
              <a:latin typeface="Calibri"/>
              <a:ea typeface="+mn-ea"/>
              <a:cs typeface="+mn-cs"/>
            </a:rPr>
            <a:t>les autres.</a:t>
          </a:r>
          <a:endParaRPr lang="fr-FR" sz="1800" b="1" noProof="0" dirty="0">
            <a:latin typeface="Tw Cen MT Condensed" pitchFamily="34" charset="0"/>
            <a:ea typeface="+mn-ea"/>
            <a:cs typeface="+mn-cs"/>
          </a:endParaRPr>
        </a:p>
      </dgm:t>
    </dgm:pt>
    <dgm:pt modelId="{C5204B94-1BDC-4923-880D-05830D059F10}" type="parTrans" cxnId="{23DC64E0-B445-424E-8564-6536A01AE885}">
      <dgm:prSet/>
      <dgm:spPr/>
      <dgm:t>
        <a:bodyPr/>
        <a:lstStyle/>
        <a:p>
          <a:endParaRPr lang="fr-CA"/>
        </a:p>
      </dgm:t>
    </dgm:pt>
    <dgm:pt modelId="{9E686041-EA46-4AA5-ADC6-76C6CC61AC01}" type="sibTrans" cxnId="{23DC64E0-B445-424E-8564-6536A01AE885}">
      <dgm:prSet/>
      <dgm:spPr/>
      <dgm:t>
        <a:bodyPr/>
        <a:lstStyle/>
        <a:p>
          <a:endParaRPr lang="fr-CA"/>
        </a:p>
      </dgm:t>
    </dgm:pt>
    <dgm:pt modelId="{8139AEBC-817E-4EE9-ABEF-B20C9B8E6B75}" type="pres">
      <dgm:prSet presAssocID="{2F86F781-704C-454D-BE11-D2BD7D56B1BB}" presName="Name0" presStyleCnt="0">
        <dgm:presLayoutVars>
          <dgm:dir/>
          <dgm:resizeHandles val="exact"/>
        </dgm:presLayoutVars>
      </dgm:prSet>
      <dgm:spPr/>
      <dgm:t>
        <a:bodyPr/>
        <a:lstStyle/>
        <a:p>
          <a:endParaRPr lang="fr-FR"/>
        </a:p>
      </dgm:t>
    </dgm:pt>
    <dgm:pt modelId="{1EB62D43-4E38-49DB-8E30-7C0D6038ACCD}" type="pres">
      <dgm:prSet presAssocID="{2CBD8AB0-34CF-4915-B4C0-55A9A0B3698A}" presName="node" presStyleLbl="node1" presStyleIdx="0" presStyleCnt="3">
        <dgm:presLayoutVars>
          <dgm:bulletEnabled val="1"/>
        </dgm:presLayoutVars>
      </dgm:prSet>
      <dgm:spPr/>
      <dgm:t>
        <a:bodyPr/>
        <a:lstStyle/>
        <a:p>
          <a:endParaRPr lang="fr-FR"/>
        </a:p>
      </dgm:t>
    </dgm:pt>
    <dgm:pt modelId="{9E005E05-5B1E-4A7D-A04E-6381D7122068}" type="pres">
      <dgm:prSet presAssocID="{EA2FDEAB-07CA-4562-BAF4-DEB1AC6BD60E}" presName="sibTrans" presStyleCnt="0"/>
      <dgm:spPr/>
    </dgm:pt>
    <dgm:pt modelId="{C3CF3D79-91A5-4774-A41F-55A1C8E1D387}" type="pres">
      <dgm:prSet presAssocID="{A0D879B2-0377-4514-A3D7-F22E37523DE4}" presName="node" presStyleLbl="node1" presStyleIdx="1" presStyleCnt="3" custScaleX="122161" custLinFactNeighborX="0" custLinFactNeighborY="-483">
        <dgm:presLayoutVars>
          <dgm:bulletEnabled val="1"/>
        </dgm:presLayoutVars>
      </dgm:prSet>
      <dgm:spPr/>
      <dgm:t>
        <a:bodyPr/>
        <a:lstStyle/>
        <a:p>
          <a:endParaRPr lang="fr-FR"/>
        </a:p>
      </dgm:t>
    </dgm:pt>
    <dgm:pt modelId="{631C7ED7-4551-409A-8810-F806F52905F1}" type="pres">
      <dgm:prSet presAssocID="{9E686041-EA46-4AA5-ADC6-76C6CC61AC01}" presName="sibTrans" presStyleCnt="0"/>
      <dgm:spPr/>
    </dgm:pt>
    <dgm:pt modelId="{7D319365-36DD-468B-8BCF-1A1263F25619}" type="pres">
      <dgm:prSet presAssocID="{372BDF82-A7AA-4383-B5CC-67C31F4C7A26}" presName="node" presStyleLbl="node1" presStyleIdx="2" presStyleCnt="3">
        <dgm:presLayoutVars>
          <dgm:bulletEnabled val="1"/>
        </dgm:presLayoutVars>
      </dgm:prSet>
      <dgm:spPr/>
      <dgm:t>
        <a:bodyPr/>
        <a:lstStyle/>
        <a:p>
          <a:endParaRPr lang="fr-FR"/>
        </a:p>
      </dgm:t>
    </dgm:pt>
  </dgm:ptLst>
  <dgm:cxnLst>
    <dgm:cxn modelId="{F5DED375-BC28-4B9A-A4F5-DA45BC82297D}" srcId="{2F86F781-704C-454D-BE11-D2BD7D56B1BB}" destId="{372BDF82-A7AA-4383-B5CC-67C31F4C7A26}" srcOrd="2" destOrd="0" parTransId="{35C24B3E-109D-4D04-B309-B618338E8F1F}" sibTransId="{4EEE8603-9B42-4E78-83CB-313B0F877855}"/>
    <dgm:cxn modelId="{23DC64E0-B445-424E-8564-6536A01AE885}" srcId="{2F86F781-704C-454D-BE11-D2BD7D56B1BB}" destId="{A0D879B2-0377-4514-A3D7-F22E37523DE4}" srcOrd="1" destOrd="0" parTransId="{C5204B94-1BDC-4923-880D-05830D059F10}" sibTransId="{9E686041-EA46-4AA5-ADC6-76C6CC61AC01}"/>
    <dgm:cxn modelId="{EC07F2B8-F3F1-4B47-A421-613A758EE633}" type="presOf" srcId="{A0D879B2-0377-4514-A3D7-F22E37523DE4}" destId="{C3CF3D79-91A5-4774-A41F-55A1C8E1D387}" srcOrd="0" destOrd="0" presId="urn:microsoft.com/office/officeart/2005/8/layout/hList6"/>
    <dgm:cxn modelId="{2B07DF5D-966B-4A94-9EDD-02CFE24DC691}" type="presOf" srcId="{2F86F781-704C-454D-BE11-D2BD7D56B1BB}" destId="{8139AEBC-817E-4EE9-ABEF-B20C9B8E6B75}" srcOrd="0" destOrd="0" presId="urn:microsoft.com/office/officeart/2005/8/layout/hList6"/>
    <dgm:cxn modelId="{9C157CF4-ACD1-461A-9E2E-FA94A2927CD3}" type="presOf" srcId="{2CBD8AB0-34CF-4915-B4C0-55A9A0B3698A}" destId="{1EB62D43-4E38-49DB-8E30-7C0D6038ACCD}" srcOrd="0" destOrd="0" presId="urn:microsoft.com/office/officeart/2005/8/layout/hList6"/>
    <dgm:cxn modelId="{8A069F37-45EF-4BC3-A8E6-F1430E041DC9}" srcId="{2F86F781-704C-454D-BE11-D2BD7D56B1BB}" destId="{2CBD8AB0-34CF-4915-B4C0-55A9A0B3698A}" srcOrd="0" destOrd="0" parTransId="{7AD6FA76-4D86-450B-A09B-062375C168E2}" sibTransId="{EA2FDEAB-07CA-4562-BAF4-DEB1AC6BD60E}"/>
    <dgm:cxn modelId="{05DEB7DD-8B67-4A7B-BC26-82C1AC9EE682}" type="presOf" srcId="{372BDF82-A7AA-4383-B5CC-67C31F4C7A26}" destId="{7D319365-36DD-468B-8BCF-1A1263F25619}" srcOrd="0" destOrd="0" presId="urn:microsoft.com/office/officeart/2005/8/layout/hList6"/>
    <dgm:cxn modelId="{1445C0CE-562D-4D45-AA12-4B7CA7BF2C5A}" type="presParOf" srcId="{8139AEBC-817E-4EE9-ABEF-B20C9B8E6B75}" destId="{1EB62D43-4E38-49DB-8E30-7C0D6038ACCD}" srcOrd="0" destOrd="0" presId="urn:microsoft.com/office/officeart/2005/8/layout/hList6"/>
    <dgm:cxn modelId="{8D8A1D19-6C27-4599-B718-79A75A9F3993}" type="presParOf" srcId="{8139AEBC-817E-4EE9-ABEF-B20C9B8E6B75}" destId="{9E005E05-5B1E-4A7D-A04E-6381D7122068}" srcOrd="1" destOrd="0" presId="urn:microsoft.com/office/officeart/2005/8/layout/hList6"/>
    <dgm:cxn modelId="{6F8B8309-388B-4DFD-94B2-7A4F2432EC49}" type="presParOf" srcId="{8139AEBC-817E-4EE9-ABEF-B20C9B8E6B75}" destId="{C3CF3D79-91A5-4774-A41F-55A1C8E1D387}" srcOrd="2" destOrd="0" presId="urn:microsoft.com/office/officeart/2005/8/layout/hList6"/>
    <dgm:cxn modelId="{43A2B8F3-DF80-41A5-9553-E80DFF04A970}" type="presParOf" srcId="{8139AEBC-817E-4EE9-ABEF-B20C9B8E6B75}" destId="{631C7ED7-4551-409A-8810-F806F52905F1}" srcOrd="3" destOrd="0" presId="urn:microsoft.com/office/officeart/2005/8/layout/hList6"/>
    <dgm:cxn modelId="{2163A813-D00E-42B4-B0A9-F4342FA61FB1}" type="presParOf" srcId="{8139AEBC-817E-4EE9-ABEF-B20C9B8E6B75}" destId="{7D319365-36DD-468B-8BCF-1A1263F25619}" srcOrd="4" destOrd="0" presId="urn:microsoft.com/office/officeart/2005/8/layout/hList6"/>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fr-CA"/>
          </a:p>
        </p:txBody>
      </p:sp>
      <p:sp>
        <p:nvSpPr>
          <p:cNvPr id="3" name="Espace réservé de la date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AFCF4AB2-ECC9-424E-97F5-07B0751913E6}" type="datetimeFigureOut">
              <a:rPr lang="fr-CA" smtClean="0"/>
              <a:t>2020-03-14</a:t>
            </a:fld>
            <a:endParaRPr lang="fr-CA"/>
          </a:p>
        </p:txBody>
      </p:sp>
      <p:sp>
        <p:nvSpPr>
          <p:cNvPr id="4" name="Espace réservé de l'image des diapositives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fr-CA"/>
          </a:p>
        </p:txBody>
      </p:sp>
      <p:sp>
        <p:nvSpPr>
          <p:cNvPr id="5" name="Espace réservé des notes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ADB8AADB-12F6-4046-8895-045305D623BF}" type="slidenum">
              <a:rPr lang="fr-CA" smtClean="0"/>
              <a:t>‹N°›</a:t>
            </a:fld>
            <a:endParaRPr lang="fr-CA"/>
          </a:p>
        </p:txBody>
      </p:sp>
    </p:spTree>
    <p:extLst>
      <p:ext uri="{BB962C8B-B14F-4D97-AF65-F5344CB8AC3E}">
        <p14:creationId xmlns:p14="http://schemas.microsoft.com/office/powerpoint/2010/main" val="1543899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defTabSz="462458">
              <a:defRPr/>
            </a:pPr>
            <a:fld id="{D0421179-9A5A-4CF7-A371-AF3A316CB519}" type="slidenum">
              <a:rPr lang="fr-CA">
                <a:solidFill>
                  <a:prstClr val="black"/>
                </a:solidFill>
                <a:latin typeface="Calibri" panose="020F0502020204030204"/>
              </a:rPr>
              <a:pPr defTabSz="462458">
                <a:defRPr/>
              </a:pPr>
              <a:t>1</a:t>
            </a:fld>
            <a:endParaRPr lang="fr-CA">
              <a:solidFill>
                <a:prstClr val="black"/>
              </a:solidFill>
              <a:latin typeface="Calibri" panose="020F0502020204030204"/>
            </a:endParaRPr>
          </a:p>
        </p:txBody>
      </p:sp>
    </p:spTree>
    <p:extLst>
      <p:ext uri="{BB962C8B-B14F-4D97-AF65-F5344CB8AC3E}">
        <p14:creationId xmlns:p14="http://schemas.microsoft.com/office/powerpoint/2010/main" val="3823174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defTabSz="924916">
              <a:defRPr/>
            </a:pPr>
            <a:fld id="{ACDD3537-631C-42F6-A72B-3B3A9357E6B4}" type="slidenum">
              <a:rPr lang="fr-CA">
                <a:solidFill>
                  <a:prstClr val="black"/>
                </a:solidFill>
                <a:latin typeface="Calibri" panose="020F0502020204030204"/>
              </a:rPr>
              <a:pPr defTabSz="924916">
                <a:defRPr/>
              </a:pPr>
              <a:t>10</a:t>
            </a:fld>
            <a:endParaRPr lang="fr-CA">
              <a:solidFill>
                <a:prstClr val="black"/>
              </a:solidFill>
              <a:latin typeface="Calibri" panose="020F0502020204030204"/>
            </a:endParaRPr>
          </a:p>
        </p:txBody>
      </p:sp>
    </p:spTree>
    <p:extLst>
      <p:ext uri="{BB962C8B-B14F-4D97-AF65-F5344CB8AC3E}">
        <p14:creationId xmlns:p14="http://schemas.microsoft.com/office/powerpoint/2010/main" val="3904665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11</a:t>
            </a:fld>
            <a:endParaRPr lang="fr-CA"/>
          </a:p>
        </p:txBody>
      </p:sp>
    </p:spTree>
    <p:extLst>
      <p:ext uri="{BB962C8B-B14F-4D97-AF65-F5344CB8AC3E}">
        <p14:creationId xmlns:p14="http://schemas.microsoft.com/office/powerpoint/2010/main" val="1971748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12</a:t>
            </a:fld>
            <a:endParaRPr lang="fr-CA"/>
          </a:p>
        </p:txBody>
      </p:sp>
    </p:spTree>
    <p:extLst>
      <p:ext uri="{BB962C8B-B14F-4D97-AF65-F5344CB8AC3E}">
        <p14:creationId xmlns:p14="http://schemas.microsoft.com/office/powerpoint/2010/main" val="870865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13</a:t>
            </a:fld>
            <a:endParaRPr lang="fr-CA"/>
          </a:p>
        </p:txBody>
      </p:sp>
    </p:spTree>
    <p:extLst>
      <p:ext uri="{BB962C8B-B14F-4D97-AF65-F5344CB8AC3E}">
        <p14:creationId xmlns:p14="http://schemas.microsoft.com/office/powerpoint/2010/main" val="3666554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14</a:t>
            </a:fld>
            <a:endParaRPr lang="fr-CA"/>
          </a:p>
        </p:txBody>
      </p:sp>
    </p:spTree>
    <p:extLst>
      <p:ext uri="{BB962C8B-B14F-4D97-AF65-F5344CB8AC3E}">
        <p14:creationId xmlns:p14="http://schemas.microsoft.com/office/powerpoint/2010/main" val="77990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0" y="1154113"/>
            <a:ext cx="4156075" cy="3117850"/>
          </a:xfrm>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F22EEA24-F622-40A7-AC0A-70E8AEA6D824}" type="slidenum">
              <a:rPr lang="fr-CA" smtClean="0"/>
              <a:t>15</a:t>
            </a:fld>
            <a:endParaRPr lang="fr-CA"/>
          </a:p>
        </p:txBody>
      </p:sp>
    </p:spTree>
    <p:extLst>
      <p:ext uri="{BB962C8B-B14F-4D97-AF65-F5344CB8AC3E}">
        <p14:creationId xmlns:p14="http://schemas.microsoft.com/office/powerpoint/2010/main" val="2240261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16</a:t>
            </a:fld>
            <a:endParaRPr lang="fr-CA"/>
          </a:p>
        </p:txBody>
      </p:sp>
    </p:spTree>
    <p:extLst>
      <p:ext uri="{BB962C8B-B14F-4D97-AF65-F5344CB8AC3E}">
        <p14:creationId xmlns:p14="http://schemas.microsoft.com/office/powerpoint/2010/main" val="3146469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17</a:t>
            </a:fld>
            <a:endParaRPr lang="fr-CA"/>
          </a:p>
        </p:txBody>
      </p:sp>
    </p:spTree>
    <p:extLst>
      <p:ext uri="{BB962C8B-B14F-4D97-AF65-F5344CB8AC3E}">
        <p14:creationId xmlns:p14="http://schemas.microsoft.com/office/powerpoint/2010/main" val="115624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18</a:t>
            </a:fld>
            <a:endParaRPr lang="fr-CA"/>
          </a:p>
        </p:txBody>
      </p:sp>
    </p:spTree>
    <p:extLst>
      <p:ext uri="{BB962C8B-B14F-4D97-AF65-F5344CB8AC3E}">
        <p14:creationId xmlns:p14="http://schemas.microsoft.com/office/powerpoint/2010/main" val="3833299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19</a:t>
            </a:fld>
            <a:endParaRPr lang="fr-CA"/>
          </a:p>
        </p:txBody>
      </p:sp>
    </p:spTree>
    <p:extLst>
      <p:ext uri="{BB962C8B-B14F-4D97-AF65-F5344CB8AC3E}">
        <p14:creationId xmlns:p14="http://schemas.microsoft.com/office/powerpoint/2010/main" val="17296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2</a:t>
            </a:fld>
            <a:endParaRPr lang="fr-CA"/>
          </a:p>
        </p:txBody>
      </p:sp>
    </p:spTree>
    <p:extLst>
      <p:ext uri="{BB962C8B-B14F-4D97-AF65-F5344CB8AC3E}">
        <p14:creationId xmlns:p14="http://schemas.microsoft.com/office/powerpoint/2010/main" val="2281260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20</a:t>
            </a:fld>
            <a:endParaRPr lang="fr-CA"/>
          </a:p>
        </p:txBody>
      </p:sp>
    </p:spTree>
    <p:extLst>
      <p:ext uri="{BB962C8B-B14F-4D97-AF65-F5344CB8AC3E}">
        <p14:creationId xmlns:p14="http://schemas.microsoft.com/office/powerpoint/2010/main" val="3916287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defTabSz="462458">
              <a:defRPr/>
            </a:pPr>
            <a:fld id="{E984F0E5-56DF-4ACE-A65A-A8B067087B5F}" type="slidenum">
              <a:rPr lang="fr-CA">
                <a:solidFill>
                  <a:prstClr val="black"/>
                </a:solidFill>
                <a:latin typeface="Calibri" panose="020F0502020204030204"/>
              </a:rPr>
              <a:pPr defTabSz="462458">
                <a:defRPr/>
              </a:pPr>
              <a:t>21</a:t>
            </a:fld>
            <a:endParaRPr lang="fr-CA">
              <a:solidFill>
                <a:prstClr val="black"/>
              </a:solidFill>
              <a:latin typeface="Calibri" panose="020F0502020204030204"/>
            </a:endParaRPr>
          </a:p>
        </p:txBody>
      </p:sp>
    </p:spTree>
    <p:extLst>
      <p:ext uri="{BB962C8B-B14F-4D97-AF65-F5344CB8AC3E}">
        <p14:creationId xmlns:p14="http://schemas.microsoft.com/office/powerpoint/2010/main" val="82842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Diapo PPT Deb</a:t>
            </a:r>
          </a:p>
          <a:p>
            <a:endParaRPr lang="fr-CA" dirty="0"/>
          </a:p>
          <a:p>
            <a:pPr defTabSz="924916">
              <a:defRPr/>
            </a:pPr>
            <a:r>
              <a:rPr lang="fr-CA" dirty="0"/>
              <a:t>Diapo PPT Deb</a:t>
            </a:r>
          </a:p>
        </p:txBody>
      </p:sp>
      <p:sp>
        <p:nvSpPr>
          <p:cNvPr id="4" name="Espace réservé de la date 3"/>
          <p:cNvSpPr>
            <a:spLocks noGrp="1"/>
          </p:cNvSpPr>
          <p:nvPr>
            <p:ph type="dt" idx="10"/>
          </p:nvPr>
        </p:nvSpPr>
        <p:spPr/>
        <p:txBody>
          <a:bodyPr/>
          <a:lstStyle/>
          <a:p>
            <a:pPr defTabSz="924916">
              <a:defRPr/>
            </a:pPr>
            <a:r>
              <a:rPr lang="fr-CA">
                <a:solidFill>
                  <a:prstClr val="black"/>
                </a:solidFill>
                <a:latin typeface="Calibri"/>
              </a:rPr>
              <a:t>2016-10-20</a:t>
            </a:r>
          </a:p>
        </p:txBody>
      </p:sp>
      <p:sp>
        <p:nvSpPr>
          <p:cNvPr id="5" name="Espace réservé du numéro de diapositive 4"/>
          <p:cNvSpPr>
            <a:spLocks noGrp="1"/>
          </p:cNvSpPr>
          <p:nvPr>
            <p:ph type="sldNum" sz="quarter" idx="11"/>
          </p:nvPr>
        </p:nvSpPr>
        <p:spPr/>
        <p:txBody>
          <a:bodyPr/>
          <a:lstStyle/>
          <a:p>
            <a:pPr defTabSz="924916">
              <a:defRPr/>
            </a:pPr>
            <a:fld id="{4B17220B-AC2E-449B-BB68-488485E20CE4}" type="slidenum">
              <a:rPr lang="fr-CA">
                <a:solidFill>
                  <a:prstClr val="black"/>
                </a:solidFill>
                <a:latin typeface="Calibri"/>
              </a:rPr>
              <a:pPr defTabSz="924916">
                <a:defRPr/>
              </a:pPr>
              <a:t>22</a:t>
            </a:fld>
            <a:endParaRPr lang="fr-CA">
              <a:solidFill>
                <a:prstClr val="black"/>
              </a:solidFill>
              <a:latin typeface="Calibri"/>
            </a:endParaRPr>
          </a:p>
        </p:txBody>
      </p:sp>
    </p:spTree>
    <p:extLst>
      <p:ext uri="{BB962C8B-B14F-4D97-AF65-F5344CB8AC3E}">
        <p14:creationId xmlns:p14="http://schemas.microsoft.com/office/powerpoint/2010/main" val="1556057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23</a:t>
            </a:fld>
            <a:endParaRPr lang="fr-CA"/>
          </a:p>
        </p:txBody>
      </p:sp>
    </p:spTree>
    <p:extLst>
      <p:ext uri="{BB962C8B-B14F-4D97-AF65-F5344CB8AC3E}">
        <p14:creationId xmlns:p14="http://schemas.microsoft.com/office/powerpoint/2010/main" val="2907070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24</a:t>
            </a:fld>
            <a:endParaRPr lang="fr-CA"/>
          </a:p>
        </p:txBody>
      </p:sp>
    </p:spTree>
    <p:extLst>
      <p:ext uri="{BB962C8B-B14F-4D97-AF65-F5344CB8AC3E}">
        <p14:creationId xmlns:p14="http://schemas.microsoft.com/office/powerpoint/2010/main" val="2923365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Diapo PPT Deb </a:t>
            </a:r>
          </a:p>
        </p:txBody>
      </p:sp>
      <p:sp>
        <p:nvSpPr>
          <p:cNvPr id="4" name="Espace réservé de la date 3"/>
          <p:cNvSpPr>
            <a:spLocks noGrp="1"/>
          </p:cNvSpPr>
          <p:nvPr>
            <p:ph type="dt" idx="10"/>
          </p:nvPr>
        </p:nvSpPr>
        <p:spPr/>
        <p:txBody>
          <a:bodyPr/>
          <a:lstStyle/>
          <a:p>
            <a:pPr defTabSz="924916">
              <a:defRPr/>
            </a:pPr>
            <a:r>
              <a:rPr lang="fr-CA">
                <a:solidFill>
                  <a:prstClr val="black"/>
                </a:solidFill>
                <a:latin typeface="Calibri"/>
              </a:rPr>
              <a:t>2016-10-20</a:t>
            </a:r>
          </a:p>
        </p:txBody>
      </p:sp>
      <p:sp>
        <p:nvSpPr>
          <p:cNvPr id="5" name="Espace réservé du numéro de diapositive 4"/>
          <p:cNvSpPr>
            <a:spLocks noGrp="1"/>
          </p:cNvSpPr>
          <p:nvPr>
            <p:ph type="sldNum" sz="quarter" idx="11"/>
          </p:nvPr>
        </p:nvSpPr>
        <p:spPr/>
        <p:txBody>
          <a:bodyPr/>
          <a:lstStyle/>
          <a:p>
            <a:pPr defTabSz="924916">
              <a:defRPr/>
            </a:pPr>
            <a:fld id="{4B17220B-AC2E-449B-BB68-488485E20CE4}" type="slidenum">
              <a:rPr lang="fr-CA">
                <a:solidFill>
                  <a:prstClr val="black"/>
                </a:solidFill>
                <a:latin typeface="Calibri"/>
              </a:rPr>
              <a:pPr defTabSz="924916">
                <a:defRPr/>
              </a:pPr>
              <a:t>25</a:t>
            </a:fld>
            <a:endParaRPr lang="fr-CA">
              <a:solidFill>
                <a:prstClr val="black"/>
              </a:solidFill>
              <a:latin typeface="Calibri"/>
            </a:endParaRPr>
          </a:p>
        </p:txBody>
      </p:sp>
    </p:spTree>
    <p:extLst>
      <p:ext uri="{BB962C8B-B14F-4D97-AF65-F5344CB8AC3E}">
        <p14:creationId xmlns:p14="http://schemas.microsoft.com/office/powerpoint/2010/main" val="654711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26</a:t>
            </a:fld>
            <a:endParaRPr lang="fr-CA"/>
          </a:p>
        </p:txBody>
      </p:sp>
    </p:spTree>
    <p:extLst>
      <p:ext uri="{BB962C8B-B14F-4D97-AF65-F5344CB8AC3E}">
        <p14:creationId xmlns:p14="http://schemas.microsoft.com/office/powerpoint/2010/main" val="886774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27</a:t>
            </a:fld>
            <a:endParaRPr lang="fr-CA"/>
          </a:p>
        </p:txBody>
      </p:sp>
    </p:spTree>
    <p:extLst>
      <p:ext uri="{BB962C8B-B14F-4D97-AF65-F5344CB8AC3E}">
        <p14:creationId xmlns:p14="http://schemas.microsoft.com/office/powerpoint/2010/main" val="3653503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Diapo PPT Deb</a:t>
            </a:r>
          </a:p>
        </p:txBody>
      </p:sp>
      <p:sp>
        <p:nvSpPr>
          <p:cNvPr id="4" name="Espace réservé de la date 3"/>
          <p:cNvSpPr>
            <a:spLocks noGrp="1"/>
          </p:cNvSpPr>
          <p:nvPr>
            <p:ph type="dt" idx="10"/>
          </p:nvPr>
        </p:nvSpPr>
        <p:spPr/>
        <p:txBody>
          <a:bodyPr/>
          <a:lstStyle/>
          <a:p>
            <a:pPr defTabSz="924916">
              <a:defRPr/>
            </a:pPr>
            <a:r>
              <a:rPr lang="fr-CA">
                <a:solidFill>
                  <a:prstClr val="black"/>
                </a:solidFill>
                <a:latin typeface="Calibri"/>
              </a:rPr>
              <a:t>2016-10-20</a:t>
            </a:r>
          </a:p>
        </p:txBody>
      </p:sp>
      <p:sp>
        <p:nvSpPr>
          <p:cNvPr id="5" name="Espace réservé du numéro de diapositive 4"/>
          <p:cNvSpPr>
            <a:spLocks noGrp="1"/>
          </p:cNvSpPr>
          <p:nvPr>
            <p:ph type="sldNum" sz="quarter" idx="11"/>
          </p:nvPr>
        </p:nvSpPr>
        <p:spPr/>
        <p:txBody>
          <a:bodyPr/>
          <a:lstStyle/>
          <a:p>
            <a:pPr defTabSz="924916">
              <a:defRPr/>
            </a:pPr>
            <a:fld id="{4B17220B-AC2E-449B-BB68-488485E20CE4}" type="slidenum">
              <a:rPr lang="fr-CA">
                <a:solidFill>
                  <a:prstClr val="black"/>
                </a:solidFill>
                <a:latin typeface="Calibri"/>
              </a:rPr>
              <a:pPr defTabSz="924916">
                <a:defRPr/>
              </a:pPr>
              <a:t>28</a:t>
            </a:fld>
            <a:endParaRPr lang="fr-CA">
              <a:solidFill>
                <a:prstClr val="black"/>
              </a:solidFill>
              <a:latin typeface="Calibri"/>
            </a:endParaRPr>
          </a:p>
        </p:txBody>
      </p:sp>
    </p:spTree>
    <p:extLst>
      <p:ext uri="{BB962C8B-B14F-4D97-AF65-F5344CB8AC3E}">
        <p14:creationId xmlns:p14="http://schemas.microsoft.com/office/powerpoint/2010/main" val="2064318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29</a:t>
            </a:fld>
            <a:endParaRPr lang="fr-CA"/>
          </a:p>
        </p:txBody>
      </p:sp>
    </p:spTree>
    <p:extLst>
      <p:ext uri="{BB962C8B-B14F-4D97-AF65-F5344CB8AC3E}">
        <p14:creationId xmlns:p14="http://schemas.microsoft.com/office/powerpoint/2010/main" val="3250005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527175" y="1212850"/>
            <a:ext cx="4359275" cy="3270250"/>
          </a:xfrm>
        </p:spPr>
      </p:sp>
      <p:sp>
        <p:nvSpPr>
          <p:cNvPr id="3" name="Espace réservé des commentaires 2"/>
          <p:cNvSpPr>
            <a:spLocks noGrp="1"/>
          </p:cNvSpPr>
          <p:nvPr>
            <p:ph type="body" idx="1"/>
          </p:nvPr>
        </p:nvSpPr>
        <p:spPr/>
        <p:txBody>
          <a:bodyPr/>
          <a:lstStyle/>
          <a:p>
            <a:r>
              <a:rPr lang="fr-CA"/>
              <a:t>Présentation du formateur,</a:t>
            </a:r>
            <a:r>
              <a:rPr lang="fr-CA" baseline="0"/>
              <a:t> mais surtout mise en contexte nationale et mondiale de la formation. Aussi, tous les acteurs québécois intéressés.</a:t>
            </a:r>
            <a:endParaRPr lang="fr-CA"/>
          </a:p>
        </p:txBody>
      </p:sp>
      <p:sp>
        <p:nvSpPr>
          <p:cNvPr id="4" name="Espace réservé du numéro de diapositive 3"/>
          <p:cNvSpPr>
            <a:spLocks noGrp="1"/>
          </p:cNvSpPr>
          <p:nvPr>
            <p:ph type="sldNum" sz="quarter" idx="10"/>
          </p:nvPr>
        </p:nvSpPr>
        <p:spPr/>
        <p:txBody>
          <a:bodyPr/>
          <a:lstStyle/>
          <a:p>
            <a:pPr defTabSz="924916">
              <a:defRPr/>
            </a:pPr>
            <a:fld id="{732F8E26-06F9-4DB3-A4A6-8B1E54CB43D6}" type="slidenum">
              <a:rPr lang="fr-CA" sz="1300">
                <a:solidFill>
                  <a:prstClr val="black"/>
                </a:solidFill>
                <a:latin typeface="Calibri"/>
              </a:rPr>
              <a:pPr defTabSz="924916">
                <a:defRPr/>
              </a:pPr>
              <a:t>3</a:t>
            </a:fld>
            <a:endParaRPr lang="fr-CA" sz="1300">
              <a:solidFill>
                <a:prstClr val="black"/>
              </a:solidFill>
              <a:latin typeface="Calibri"/>
            </a:endParaRPr>
          </a:p>
        </p:txBody>
      </p:sp>
    </p:spTree>
    <p:extLst>
      <p:ext uri="{BB962C8B-B14F-4D97-AF65-F5344CB8AC3E}">
        <p14:creationId xmlns:p14="http://schemas.microsoft.com/office/powerpoint/2010/main" val="687362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30</a:t>
            </a:fld>
            <a:endParaRPr lang="fr-CA"/>
          </a:p>
        </p:txBody>
      </p:sp>
    </p:spTree>
    <p:extLst>
      <p:ext uri="{BB962C8B-B14F-4D97-AF65-F5344CB8AC3E}">
        <p14:creationId xmlns:p14="http://schemas.microsoft.com/office/powerpoint/2010/main" val="2958175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31</a:t>
            </a:fld>
            <a:endParaRPr lang="fr-CA"/>
          </a:p>
        </p:txBody>
      </p:sp>
    </p:spTree>
    <p:extLst>
      <p:ext uri="{BB962C8B-B14F-4D97-AF65-F5344CB8AC3E}">
        <p14:creationId xmlns:p14="http://schemas.microsoft.com/office/powerpoint/2010/main" val="11034681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5 dimensions (modèle CHIME, </a:t>
            </a:r>
            <a:r>
              <a:rPr lang="fr-CA" dirty="0" err="1"/>
              <a:t>Slade</a:t>
            </a:r>
            <a:r>
              <a:rPr lang="fr-CA" dirty="0"/>
              <a:t> et al., 2012): </a:t>
            </a:r>
          </a:p>
          <a:p>
            <a:r>
              <a:rPr lang="fr-CA" dirty="0"/>
              <a:t>Connection aux autres et au sein de la communauté</a:t>
            </a:r>
          </a:p>
          <a:p>
            <a:r>
              <a:rPr lang="fr-CA" dirty="0"/>
              <a:t>Espoir (Hope)</a:t>
            </a:r>
          </a:p>
          <a:p>
            <a:r>
              <a:rPr lang="fr-CA" dirty="0"/>
              <a:t>Identité personnelle</a:t>
            </a:r>
          </a:p>
          <a:p>
            <a:r>
              <a:rPr lang="fr-CA" dirty="0"/>
              <a:t>Signification et sens à la vie (</a:t>
            </a:r>
            <a:r>
              <a:rPr lang="fr-CA" dirty="0" err="1"/>
              <a:t>Meaning</a:t>
            </a:r>
            <a:r>
              <a:rPr lang="fr-CA" dirty="0"/>
              <a:t>)</a:t>
            </a:r>
          </a:p>
          <a:p>
            <a:r>
              <a:rPr lang="fr-CA" dirty="0"/>
              <a:t>Appropriation du pouvoir (</a:t>
            </a:r>
            <a:r>
              <a:rPr lang="fr-CA" dirty="0" err="1"/>
              <a:t>Empowerment</a:t>
            </a:r>
            <a:r>
              <a:rPr lang="fr-CA" dirty="0"/>
              <a:t>)</a:t>
            </a:r>
          </a:p>
        </p:txBody>
      </p:sp>
      <p:sp>
        <p:nvSpPr>
          <p:cNvPr id="4" name="Espace réservé du numéro de diapositive 3"/>
          <p:cNvSpPr>
            <a:spLocks noGrp="1"/>
          </p:cNvSpPr>
          <p:nvPr>
            <p:ph type="sldNum" sz="quarter" idx="10"/>
          </p:nvPr>
        </p:nvSpPr>
        <p:spPr/>
        <p:txBody>
          <a:bodyPr/>
          <a:lstStyle/>
          <a:p>
            <a:fld id="{E984F0E5-56DF-4ACE-A65A-A8B067087B5F}" type="slidenum">
              <a:rPr lang="fr-CA" smtClean="0"/>
              <a:t>32</a:t>
            </a:fld>
            <a:endParaRPr lang="fr-CA"/>
          </a:p>
        </p:txBody>
      </p:sp>
    </p:spTree>
    <p:extLst>
      <p:ext uri="{BB962C8B-B14F-4D97-AF65-F5344CB8AC3E}">
        <p14:creationId xmlns:p14="http://schemas.microsoft.com/office/powerpoint/2010/main" val="3350664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33</a:t>
            </a:fld>
            <a:endParaRPr lang="fr-CA"/>
          </a:p>
        </p:txBody>
      </p:sp>
    </p:spTree>
    <p:extLst>
      <p:ext uri="{BB962C8B-B14F-4D97-AF65-F5344CB8AC3E}">
        <p14:creationId xmlns:p14="http://schemas.microsoft.com/office/powerpoint/2010/main" val="799566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4</a:t>
            </a:fld>
            <a:endParaRPr lang="fr-CA"/>
          </a:p>
        </p:txBody>
      </p:sp>
    </p:spTree>
    <p:extLst>
      <p:ext uri="{BB962C8B-B14F-4D97-AF65-F5344CB8AC3E}">
        <p14:creationId xmlns:p14="http://schemas.microsoft.com/office/powerpoint/2010/main" val="1275364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5</a:t>
            </a:fld>
            <a:endParaRPr lang="fr-CA"/>
          </a:p>
        </p:txBody>
      </p:sp>
    </p:spTree>
    <p:extLst>
      <p:ext uri="{BB962C8B-B14F-4D97-AF65-F5344CB8AC3E}">
        <p14:creationId xmlns:p14="http://schemas.microsoft.com/office/powerpoint/2010/main" val="2262291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6</a:t>
            </a:fld>
            <a:endParaRPr lang="fr-CA"/>
          </a:p>
        </p:txBody>
      </p:sp>
    </p:spTree>
    <p:extLst>
      <p:ext uri="{BB962C8B-B14F-4D97-AF65-F5344CB8AC3E}">
        <p14:creationId xmlns:p14="http://schemas.microsoft.com/office/powerpoint/2010/main" val="301687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7</a:t>
            </a:fld>
            <a:endParaRPr lang="fr-CA"/>
          </a:p>
        </p:txBody>
      </p:sp>
    </p:spTree>
    <p:extLst>
      <p:ext uri="{BB962C8B-B14F-4D97-AF65-F5344CB8AC3E}">
        <p14:creationId xmlns:p14="http://schemas.microsoft.com/office/powerpoint/2010/main" val="206222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8</a:t>
            </a:fld>
            <a:endParaRPr lang="fr-CA"/>
          </a:p>
        </p:txBody>
      </p:sp>
    </p:spTree>
    <p:extLst>
      <p:ext uri="{BB962C8B-B14F-4D97-AF65-F5344CB8AC3E}">
        <p14:creationId xmlns:p14="http://schemas.microsoft.com/office/powerpoint/2010/main" val="4178530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B8AADB-12F6-4046-8895-045305D623BF}" type="slidenum">
              <a:rPr lang="fr-CA" smtClean="0"/>
              <a:t>9</a:t>
            </a:fld>
            <a:endParaRPr lang="fr-CA"/>
          </a:p>
        </p:txBody>
      </p:sp>
    </p:spTree>
    <p:extLst>
      <p:ext uri="{BB962C8B-B14F-4D97-AF65-F5344CB8AC3E}">
        <p14:creationId xmlns:p14="http://schemas.microsoft.com/office/powerpoint/2010/main" val="659208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6659C5D3-D9A3-4F85-8881-F140253A4956}" type="datetime1">
              <a:rPr lang="fr-CA" smtClean="0"/>
              <a:t>2020-03-14</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CEA2F79-4073-4211-94B4-1F6D41B43204}" type="slidenum">
              <a:rPr lang="fr-CA" smtClean="0"/>
              <a:t>‹N°›</a:t>
            </a:fld>
            <a:endParaRPr lang="fr-CA"/>
          </a:p>
        </p:txBody>
      </p:sp>
    </p:spTree>
    <p:extLst>
      <p:ext uri="{BB962C8B-B14F-4D97-AF65-F5344CB8AC3E}">
        <p14:creationId xmlns:p14="http://schemas.microsoft.com/office/powerpoint/2010/main" val="2018714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CB396A3-FF92-4EE3-9720-EEF5662F7D89}" type="datetime1">
              <a:rPr lang="fr-CA" smtClean="0"/>
              <a:t>2020-03-14</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CEA2F79-4073-4211-94B4-1F6D41B43204}" type="slidenum">
              <a:rPr lang="fr-CA" smtClean="0"/>
              <a:t>‹N°›</a:t>
            </a:fld>
            <a:endParaRPr lang="fr-CA"/>
          </a:p>
        </p:txBody>
      </p:sp>
    </p:spTree>
    <p:extLst>
      <p:ext uri="{BB962C8B-B14F-4D97-AF65-F5344CB8AC3E}">
        <p14:creationId xmlns:p14="http://schemas.microsoft.com/office/powerpoint/2010/main" val="2084143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E608B4B-CEDF-49B3-A21E-5BED1D2FFC3A}" type="datetime1">
              <a:rPr lang="fr-CA" smtClean="0"/>
              <a:t>2020-03-14</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CEA2F79-4073-4211-94B4-1F6D41B43204}" type="slidenum">
              <a:rPr lang="fr-CA" smtClean="0"/>
              <a:t>‹N°›</a:t>
            </a:fld>
            <a:endParaRPr lang="fr-CA"/>
          </a:p>
        </p:txBody>
      </p:sp>
    </p:spTree>
    <p:extLst>
      <p:ext uri="{BB962C8B-B14F-4D97-AF65-F5344CB8AC3E}">
        <p14:creationId xmlns:p14="http://schemas.microsoft.com/office/powerpoint/2010/main" val="3934996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A3313BB-F3CC-4645-8A0C-F5A60F16DB08}" type="datetime1">
              <a:rPr lang="fr-CA" smtClean="0"/>
              <a:t>2020-03-14</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CEA2F79-4073-4211-94B4-1F6D41B43204}" type="slidenum">
              <a:rPr lang="fr-CA" smtClean="0"/>
              <a:t>‹N°›</a:t>
            </a:fld>
            <a:endParaRPr lang="fr-CA"/>
          </a:p>
        </p:txBody>
      </p:sp>
    </p:spTree>
    <p:extLst>
      <p:ext uri="{BB962C8B-B14F-4D97-AF65-F5344CB8AC3E}">
        <p14:creationId xmlns:p14="http://schemas.microsoft.com/office/powerpoint/2010/main" val="708932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1BF1F9E5-8BE3-41D9-971F-2F7EF62FE939}" type="datetime1">
              <a:rPr lang="fr-CA" smtClean="0"/>
              <a:t>2020-03-14</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CEA2F79-4073-4211-94B4-1F6D41B43204}" type="slidenum">
              <a:rPr lang="fr-CA" smtClean="0"/>
              <a:t>‹N°›</a:t>
            </a:fld>
            <a:endParaRPr lang="fr-CA"/>
          </a:p>
        </p:txBody>
      </p:sp>
    </p:spTree>
    <p:extLst>
      <p:ext uri="{BB962C8B-B14F-4D97-AF65-F5344CB8AC3E}">
        <p14:creationId xmlns:p14="http://schemas.microsoft.com/office/powerpoint/2010/main" val="1174581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B5B9BD5-71C7-4EB1-A8AF-6B07B194E85F}" type="datetime1">
              <a:rPr lang="fr-CA" smtClean="0"/>
              <a:t>2020-03-14</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5CEA2F79-4073-4211-94B4-1F6D41B43204}" type="slidenum">
              <a:rPr lang="fr-CA" smtClean="0"/>
              <a:t>‹N°›</a:t>
            </a:fld>
            <a:endParaRPr lang="fr-CA"/>
          </a:p>
        </p:txBody>
      </p:sp>
    </p:spTree>
    <p:extLst>
      <p:ext uri="{BB962C8B-B14F-4D97-AF65-F5344CB8AC3E}">
        <p14:creationId xmlns:p14="http://schemas.microsoft.com/office/powerpoint/2010/main" val="2998306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79A9A12-4E18-4AD8-A61D-53F9DDA8AC1D}" type="datetime1">
              <a:rPr lang="fr-CA" smtClean="0"/>
              <a:t>2020-03-14</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5CEA2F79-4073-4211-94B4-1F6D41B43204}" type="slidenum">
              <a:rPr lang="fr-CA" smtClean="0"/>
              <a:t>‹N°›</a:t>
            </a:fld>
            <a:endParaRPr lang="fr-CA"/>
          </a:p>
        </p:txBody>
      </p:sp>
    </p:spTree>
    <p:extLst>
      <p:ext uri="{BB962C8B-B14F-4D97-AF65-F5344CB8AC3E}">
        <p14:creationId xmlns:p14="http://schemas.microsoft.com/office/powerpoint/2010/main" val="2026747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2677A7E-751F-4AE8-B3AC-656C83E7E70B}" type="datetime1">
              <a:rPr lang="fr-CA" smtClean="0"/>
              <a:t>2020-03-14</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5CEA2F79-4073-4211-94B4-1F6D41B43204}" type="slidenum">
              <a:rPr lang="fr-CA" smtClean="0"/>
              <a:t>‹N°›</a:t>
            </a:fld>
            <a:endParaRPr lang="fr-CA"/>
          </a:p>
        </p:txBody>
      </p:sp>
    </p:spTree>
    <p:extLst>
      <p:ext uri="{BB962C8B-B14F-4D97-AF65-F5344CB8AC3E}">
        <p14:creationId xmlns:p14="http://schemas.microsoft.com/office/powerpoint/2010/main" val="19038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8B0371-893B-44E9-A650-25BAF12D1B6A}" type="datetime1">
              <a:rPr lang="fr-CA" smtClean="0"/>
              <a:t>2020-03-14</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5CEA2F79-4073-4211-94B4-1F6D41B43204}" type="slidenum">
              <a:rPr lang="fr-CA" smtClean="0"/>
              <a:t>‹N°›</a:t>
            </a:fld>
            <a:endParaRPr lang="fr-CA"/>
          </a:p>
        </p:txBody>
      </p:sp>
    </p:spTree>
    <p:extLst>
      <p:ext uri="{BB962C8B-B14F-4D97-AF65-F5344CB8AC3E}">
        <p14:creationId xmlns:p14="http://schemas.microsoft.com/office/powerpoint/2010/main" val="3764890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2CE79967-09E3-4B11-A7DC-B86888D47C44}" type="datetime1">
              <a:rPr lang="fr-CA" smtClean="0"/>
              <a:t>2020-03-14</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5CEA2F79-4073-4211-94B4-1F6D41B43204}" type="slidenum">
              <a:rPr lang="fr-CA" smtClean="0"/>
              <a:t>‹N°›</a:t>
            </a:fld>
            <a:endParaRPr lang="fr-CA"/>
          </a:p>
        </p:txBody>
      </p:sp>
    </p:spTree>
    <p:extLst>
      <p:ext uri="{BB962C8B-B14F-4D97-AF65-F5344CB8AC3E}">
        <p14:creationId xmlns:p14="http://schemas.microsoft.com/office/powerpoint/2010/main" val="3884615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D21DEA3D-EC99-4613-93B8-EC88255A798D}" type="datetime1">
              <a:rPr lang="fr-CA" smtClean="0"/>
              <a:t>2020-03-14</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5CEA2F79-4073-4211-94B4-1F6D41B43204}" type="slidenum">
              <a:rPr lang="fr-CA" smtClean="0"/>
              <a:t>‹N°›</a:t>
            </a:fld>
            <a:endParaRPr lang="fr-CA"/>
          </a:p>
        </p:txBody>
      </p:sp>
    </p:spTree>
    <p:extLst>
      <p:ext uri="{BB962C8B-B14F-4D97-AF65-F5344CB8AC3E}">
        <p14:creationId xmlns:p14="http://schemas.microsoft.com/office/powerpoint/2010/main" val="120432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3201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CED3F7-9450-4BFF-8168-0CCB517BD6CD}" type="datetime1">
              <a:rPr lang="fr-CA" smtClean="0"/>
              <a:t>2020-03-14</a:t>
            </a:fld>
            <a:endParaRPr lang="fr-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EA2F79-4073-4211-94B4-1F6D41B43204}" type="slidenum">
              <a:rPr lang="fr-CA" smtClean="0"/>
              <a:t>‹N°›</a:t>
            </a:fld>
            <a:endParaRPr lang="fr-CA"/>
          </a:p>
        </p:txBody>
      </p:sp>
    </p:spTree>
    <p:extLst>
      <p:ext uri="{BB962C8B-B14F-4D97-AF65-F5344CB8AC3E}">
        <p14:creationId xmlns:p14="http://schemas.microsoft.com/office/powerpoint/2010/main" val="12006701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3.xml"/><Relationship Id="rId7"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5.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6.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27.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tags" Target="../tags/tag20.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tags" Target="../tags/tag23.xml"/><Relationship Id="rId7" Type="http://schemas.openxmlformats.org/officeDocument/2006/relationships/notesSlide" Target="../notesSlides/notesSlide25.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2.xml"/><Relationship Id="rId5" Type="http://schemas.openxmlformats.org/officeDocument/2006/relationships/tags" Target="../tags/tag25.xml"/><Relationship Id="rId4" Type="http://schemas.openxmlformats.org/officeDocument/2006/relationships/tags" Target="../tags/tag24.xml"/><Relationship Id="rId9"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31.jpe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notesSlide" Target="../notesSlides/notesSlide26.xml"/><Relationship Id="rId5" Type="http://schemas.openxmlformats.org/officeDocument/2006/relationships/slideLayout" Target="../slideLayouts/slideLayout2.xml"/><Relationship Id="rId4" Type="http://schemas.openxmlformats.org/officeDocument/2006/relationships/tags" Target="../tags/tag29.xml"/></Relationships>
</file>

<file path=ppt/slides/_rels/slide27.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32.jpeg"/><Relationship Id="rId5" Type="http://schemas.openxmlformats.org/officeDocument/2006/relationships/notesSlide" Target="../notesSlides/notesSlide27.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33.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tags" Target="../tags/tag36.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39.xml"/><Relationship Id="rId7" Type="http://schemas.openxmlformats.org/officeDocument/2006/relationships/image" Target="../media/image37.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notesSlide" Target="../notesSlides/notesSlide32.xml"/><Relationship Id="rId5" Type="http://schemas.openxmlformats.org/officeDocument/2006/relationships/slideLayout" Target="../slideLayouts/slideLayout2.xml"/><Relationship Id="rId4" Type="http://schemas.openxmlformats.org/officeDocument/2006/relationships/tags" Target="../tags/tag40.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33">
            <a:extLst>
              <a:ext uri="{FF2B5EF4-FFF2-40B4-BE49-F238E27FC236}">
                <a16:creationId xmlns:a16="http://schemas.microsoft.com/office/drawing/2014/main" xmlns="" id="{6166C6D1-23AC-49C4-BA07-238E4E9F8C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6543" y="450221"/>
            <a:ext cx="3301783"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itre 3">
            <a:extLst>
              <a:ext uri="{FF2B5EF4-FFF2-40B4-BE49-F238E27FC236}">
                <a16:creationId xmlns:a16="http://schemas.microsoft.com/office/drawing/2014/main" xmlns="" id="{7C4876BE-5A33-4BE0-A73F-5706D38C3912}"/>
              </a:ext>
            </a:extLst>
          </p:cNvPr>
          <p:cNvSpPr>
            <a:spLocks noGrp="1"/>
          </p:cNvSpPr>
          <p:nvPr>
            <p:ph type="title"/>
          </p:nvPr>
        </p:nvSpPr>
        <p:spPr>
          <a:xfrm>
            <a:off x="581025" y="762000"/>
            <a:ext cx="2819400" cy="3340100"/>
          </a:xfrm>
        </p:spPr>
        <p:txBody>
          <a:bodyPr>
            <a:normAutofit/>
          </a:bodyPr>
          <a:lstStyle/>
          <a:p>
            <a:r>
              <a:rPr lang="fr-CA" sz="3400">
                <a:solidFill>
                  <a:srgbClr val="FFFFFF"/>
                </a:solidFill>
              </a:rPr>
              <a:t>Formation sur le processus du rétablissement</a:t>
            </a:r>
          </a:p>
        </p:txBody>
      </p:sp>
      <p:sp>
        <p:nvSpPr>
          <p:cNvPr id="72" name="Rectangle 35">
            <a:extLst>
              <a:ext uri="{FF2B5EF4-FFF2-40B4-BE49-F238E27FC236}">
                <a16:creationId xmlns:a16="http://schemas.microsoft.com/office/drawing/2014/main" xmlns="" id="{E186B68C-84BC-4A6E-99D1-EE87483C13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86711" y="450221"/>
            <a:ext cx="1586592" cy="1898903"/>
          </a:xfrm>
          <a:prstGeom prst="rect">
            <a:avLst/>
          </a:prstGeom>
          <a:solidFill>
            <a:srgbClr val="FFC67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3" name="Rectangle 37">
            <a:extLst>
              <a:ext uri="{FF2B5EF4-FFF2-40B4-BE49-F238E27FC236}">
                <a16:creationId xmlns:a16="http://schemas.microsoft.com/office/drawing/2014/main" xmlns="" id="{5F218A6E-A365-45D3-80AE-344CE85613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86711" y="2502049"/>
            <a:ext cx="1586592" cy="1866295"/>
          </a:xfrm>
          <a:prstGeom prst="rect">
            <a:avLst/>
          </a:prstGeom>
          <a:solidFill>
            <a:srgbClr val="FFC672">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Rectangle 39">
            <a:extLst>
              <a:ext uri="{FF2B5EF4-FFF2-40B4-BE49-F238E27FC236}">
                <a16:creationId xmlns:a16="http://schemas.microsoft.com/office/drawing/2014/main" xmlns="" id="{B775CD93-9DF2-48CB-9F57-1BCA9A46C7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4190" y="4521269"/>
            <a:ext cx="5023144" cy="1877811"/>
          </a:xfrm>
          <a:prstGeom prst="rect">
            <a:avLst/>
          </a:prstGeom>
          <a:solidFill>
            <a:srgbClr val="82403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5" name="Rectangle 41">
            <a:extLst>
              <a:ext uri="{FF2B5EF4-FFF2-40B4-BE49-F238E27FC236}">
                <a16:creationId xmlns:a16="http://schemas.microsoft.com/office/drawing/2014/main" xmlns="" id="{1C091803-41C2-48E0-9228-5148460C74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83563" y="450221"/>
            <a:ext cx="3316246"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12" name="Espace réservé du contenu 11">
            <a:extLst>
              <a:ext uri="{FF2B5EF4-FFF2-40B4-BE49-F238E27FC236}">
                <a16:creationId xmlns:a16="http://schemas.microsoft.com/office/drawing/2014/main" xmlns="" id="{09E2C19A-A20F-46D6-9F42-18156523BC62}"/>
              </a:ext>
            </a:extLst>
          </p:cNvPr>
          <p:cNvSpPr>
            <a:spLocks noGrp="1"/>
          </p:cNvSpPr>
          <p:nvPr>
            <p:ph idx="1"/>
          </p:nvPr>
        </p:nvSpPr>
        <p:spPr>
          <a:xfrm>
            <a:off x="5743577" y="795548"/>
            <a:ext cx="2819398" cy="5275603"/>
          </a:xfrm>
        </p:spPr>
        <p:txBody>
          <a:bodyPr anchor="ctr">
            <a:normAutofit/>
          </a:bodyPr>
          <a:lstStyle/>
          <a:p>
            <a:pPr marL="0" indent="0">
              <a:buNone/>
            </a:pPr>
            <a:r>
              <a:rPr lang="fr-CA" sz="2000" b="1" dirty="0">
                <a:solidFill>
                  <a:schemeClr val="bg1"/>
                </a:solidFill>
              </a:rPr>
              <a:t>Formation interactive en santé mentale </a:t>
            </a:r>
          </a:p>
          <a:p>
            <a:pPr marL="0" indent="0">
              <a:buNone/>
            </a:pPr>
            <a:endParaRPr lang="fr-CA" sz="1700" dirty="0"/>
          </a:p>
        </p:txBody>
      </p:sp>
      <p:pic>
        <p:nvPicPr>
          <p:cNvPr id="51" name="Image 50">
            <a:extLst>
              <a:ext uri="{FF2B5EF4-FFF2-40B4-BE49-F238E27FC236}">
                <a16:creationId xmlns:a16="http://schemas.microsoft.com/office/drawing/2014/main" xmlns="" id="{F45B1E38-CDFF-4D9C-AE7C-51150EA3475D}"/>
              </a:ext>
            </a:extLst>
          </p:cNvPr>
          <p:cNvPicPr>
            <a:picLocks noChangeAspect="1"/>
          </p:cNvPicPr>
          <p:nvPr/>
        </p:nvPicPr>
        <p:blipFill rotWithShape="1">
          <a:blip r:embed="rId3"/>
          <a:srcRect l="19637" r="29115"/>
          <a:stretch/>
        </p:blipFill>
        <p:spPr>
          <a:xfrm>
            <a:off x="3889700" y="2614164"/>
            <a:ext cx="1378038" cy="1629671"/>
          </a:xfrm>
          <a:prstGeom prst="rect">
            <a:avLst/>
          </a:prstGeom>
        </p:spPr>
      </p:pic>
      <p:sp>
        <p:nvSpPr>
          <p:cNvPr id="2" name="Espace réservé du numéro de diapositive 1">
            <a:extLst>
              <a:ext uri="{FF2B5EF4-FFF2-40B4-BE49-F238E27FC236}">
                <a16:creationId xmlns:a16="http://schemas.microsoft.com/office/drawing/2014/main" xmlns="" id="{965A15C5-988F-4275-8BE5-0A341C4E07F8}"/>
              </a:ext>
            </a:extLst>
          </p:cNvPr>
          <p:cNvSpPr>
            <a:spLocks noGrp="1"/>
          </p:cNvSpPr>
          <p:nvPr>
            <p:ph type="sldNum" sz="quarter" idx="12"/>
          </p:nvPr>
        </p:nvSpPr>
        <p:spPr/>
        <p:txBody>
          <a:bodyPr/>
          <a:lstStyle/>
          <a:p>
            <a:fld id="{5CEA2F79-4073-4211-94B4-1F6D41B43204}" type="slidenum">
              <a:rPr lang="fr-CA" smtClean="0"/>
              <a:t>1</a:t>
            </a:fld>
            <a:endParaRPr lang="fr-CA"/>
          </a:p>
        </p:txBody>
      </p:sp>
    </p:spTree>
    <p:extLst>
      <p:ext uri="{BB962C8B-B14F-4D97-AF65-F5344CB8AC3E}">
        <p14:creationId xmlns:p14="http://schemas.microsoft.com/office/powerpoint/2010/main" val="1485809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32013"/>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xmlns="" id="{6166C6D1-23AC-49C4-BA07-238E4E9F8C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6543" y="450221"/>
            <a:ext cx="3301783"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xmlns="" id="{420AAD24-718D-4472-9FC9-A866A98B7E44}"/>
              </a:ext>
            </a:extLst>
          </p:cNvPr>
          <p:cNvSpPr>
            <a:spLocks noGrp="1"/>
          </p:cNvSpPr>
          <p:nvPr>
            <p:ph type="title"/>
          </p:nvPr>
        </p:nvSpPr>
        <p:spPr>
          <a:xfrm>
            <a:off x="591349" y="780655"/>
            <a:ext cx="2813747" cy="3261168"/>
          </a:xfrm>
        </p:spPr>
        <p:txBody>
          <a:bodyPr>
            <a:normAutofit/>
          </a:bodyPr>
          <a:lstStyle/>
          <a:p>
            <a:r>
              <a:rPr lang="fr-CA" dirty="0">
                <a:solidFill>
                  <a:srgbClr val="FFFFFF"/>
                </a:solidFill>
                <a:cs typeface="Calibri Light"/>
              </a:rPr>
              <a:t>Éléments de contenu</a:t>
            </a:r>
            <a:endParaRPr lang="en-US" dirty="0">
              <a:solidFill>
                <a:srgbClr val="FFFFFF"/>
              </a:solidFill>
              <a:cs typeface="Calibri Light"/>
            </a:endParaRPr>
          </a:p>
        </p:txBody>
      </p:sp>
      <p:sp>
        <p:nvSpPr>
          <p:cNvPr id="7" name="Rectangle 10">
            <a:extLst>
              <a:ext uri="{FF2B5EF4-FFF2-40B4-BE49-F238E27FC236}">
                <a16:creationId xmlns:a16="http://schemas.microsoft.com/office/drawing/2014/main" xmlns="" id="{B775CD93-9DF2-48CB-9F57-1BCA9A46C7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63782" y="458922"/>
            <a:ext cx="1603552" cy="1877811"/>
          </a:xfrm>
          <a:prstGeom prst="rect">
            <a:avLst/>
          </a:prstGeom>
          <a:solidFill>
            <a:srgbClr val="8E724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12">
            <a:extLst>
              <a:ext uri="{FF2B5EF4-FFF2-40B4-BE49-F238E27FC236}">
                <a16:creationId xmlns:a16="http://schemas.microsoft.com/office/drawing/2014/main" xmlns="" id="{E186B68C-84BC-4A6E-99D1-EE87483C13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63782" y="2469002"/>
            <a:ext cx="1609521" cy="1898903"/>
          </a:xfrm>
          <a:prstGeom prst="rect">
            <a:avLst/>
          </a:prstGeom>
          <a:solidFill>
            <a:srgbClr val="A9874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xmlns="" id="{F0B0159A-2097-4A1F-9D95-47912948F4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190" y="4679841"/>
            <a:ext cx="5006339" cy="1551965"/>
          </a:xfrm>
          <a:prstGeom prst="rect">
            <a:avLst/>
          </a:prstGeom>
        </p:spPr>
      </p:pic>
      <p:sp>
        <p:nvSpPr>
          <p:cNvPr id="10" name="Rectangle 14">
            <a:extLst>
              <a:ext uri="{FF2B5EF4-FFF2-40B4-BE49-F238E27FC236}">
                <a16:creationId xmlns:a16="http://schemas.microsoft.com/office/drawing/2014/main" xmlns="" id="{1C091803-41C2-48E0-9228-5148460C74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83563" y="450221"/>
            <a:ext cx="3316246"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xmlns="" id="{55FB3BFE-D1A3-4D0A-A937-AB074042FEA5}"/>
              </a:ext>
            </a:extLst>
          </p:cNvPr>
          <p:cNvSpPr>
            <a:spLocks noGrp="1"/>
          </p:cNvSpPr>
          <p:nvPr>
            <p:ph idx="1"/>
          </p:nvPr>
        </p:nvSpPr>
        <p:spPr>
          <a:xfrm>
            <a:off x="5460789" y="450222"/>
            <a:ext cx="3336668" cy="5948858"/>
          </a:xfrm>
          <a:solidFill>
            <a:srgbClr val="832013"/>
          </a:solidFill>
        </p:spPr>
        <p:txBody>
          <a:bodyPr anchor="ctr">
            <a:normAutofit fontScale="92500" lnSpcReduction="10000"/>
          </a:bodyPr>
          <a:lstStyle/>
          <a:p>
            <a:endParaRPr lang="en-US" sz="2000" dirty="0">
              <a:solidFill>
                <a:srgbClr val="FFFFFF"/>
              </a:solidFill>
            </a:endParaRPr>
          </a:p>
          <a:p>
            <a:endParaRPr lang="en-US" sz="2000" dirty="0">
              <a:solidFill>
                <a:srgbClr val="FFFFFF"/>
              </a:solidFill>
            </a:endParaRPr>
          </a:p>
          <a:p>
            <a:endParaRPr lang="en-US" sz="2000" dirty="0">
              <a:solidFill>
                <a:srgbClr val="FFFFFF"/>
              </a:solidFill>
            </a:endParaRPr>
          </a:p>
          <a:p>
            <a:r>
              <a:rPr lang="en-US" sz="2000" dirty="0" err="1">
                <a:solidFill>
                  <a:srgbClr val="FFFFFF"/>
                </a:solidFill>
              </a:rPr>
              <a:t>Définition</a:t>
            </a:r>
            <a:r>
              <a:rPr lang="en-US" sz="2000" dirty="0">
                <a:solidFill>
                  <a:srgbClr val="FFFFFF"/>
                </a:solidFill>
              </a:rPr>
              <a:t> de la santé </a:t>
            </a:r>
            <a:r>
              <a:rPr lang="en-US" sz="2000" dirty="0" err="1">
                <a:solidFill>
                  <a:srgbClr val="FFFFFF"/>
                </a:solidFill>
              </a:rPr>
              <a:t>mentale</a:t>
            </a:r>
            <a:r>
              <a:rPr lang="en-US" sz="2000" dirty="0">
                <a:solidFill>
                  <a:srgbClr val="FFFFFF"/>
                </a:solidFill>
              </a:rPr>
              <a:t> positive</a:t>
            </a:r>
          </a:p>
          <a:p>
            <a:r>
              <a:rPr lang="fr-CA" sz="2000" dirty="0">
                <a:solidFill>
                  <a:schemeClr val="bg1"/>
                </a:solidFill>
              </a:rPr>
              <a:t>Prendre soins de soi avant de prendre soins des autres</a:t>
            </a:r>
          </a:p>
          <a:p>
            <a:r>
              <a:rPr lang="en-US" sz="2000" dirty="0">
                <a:solidFill>
                  <a:schemeClr val="bg1"/>
                </a:solidFill>
              </a:rPr>
              <a:t>Vivre un </a:t>
            </a:r>
            <a:r>
              <a:rPr lang="en-US" sz="2000" dirty="0" err="1">
                <a:solidFill>
                  <a:schemeClr val="bg1"/>
                </a:solidFill>
              </a:rPr>
              <a:t>problème</a:t>
            </a:r>
            <a:r>
              <a:rPr lang="en-US" sz="2000" dirty="0">
                <a:solidFill>
                  <a:schemeClr val="bg1"/>
                </a:solidFill>
              </a:rPr>
              <a:t> de santé </a:t>
            </a:r>
            <a:r>
              <a:rPr lang="en-US" sz="2000" dirty="0" err="1">
                <a:solidFill>
                  <a:schemeClr val="bg1"/>
                </a:solidFill>
              </a:rPr>
              <a:t>mentale</a:t>
            </a:r>
            <a:r>
              <a:rPr lang="en-US" sz="2000" dirty="0">
                <a:solidFill>
                  <a:schemeClr val="bg1"/>
                </a:solidFill>
              </a:rPr>
              <a:t> et la </a:t>
            </a:r>
            <a:r>
              <a:rPr lang="en-US" sz="2000" dirty="0" err="1">
                <a:solidFill>
                  <a:schemeClr val="bg1"/>
                </a:solidFill>
              </a:rPr>
              <a:t>stigmatisation</a:t>
            </a:r>
            <a:endParaRPr lang="en-US" sz="2000" dirty="0">
              <a:solidFill>
                <a:srgbClr val="FFFFFF"/>
              </a:solidFill>
            </a:endParaRPr>
          </a:p>
          <a:p>
            <a:r>
              <a:rPr lang="en-US" sz="2000" dirty="0" err="1">
                <a:solidFill>
                  <a:schemeClr val="bg1"/>
                </a:solidFill>
              </a:rPr>
              <a:t>Comprendre</a:t>
            </a:r>
            <a:r>
              <a:rPr lang="en-US" sz="2000" dirty="0">
                <a:solidFill>
                  <a:schemeClr val="bg1"/>
                </a:solidFill>
              </a:rPr>
              <a:t> le </a:t>
            </a:r>
            <a:r>
              <a:rPr lang="en-US" sz="2000" dirty="0" err="1">
                <a:solidFill>
                  <a:schemeClr val="bg1"/>
                </a:solidFill>
              </a:rPr>
              <a:t>rétablissement</a:t>
            </a:r>
            <a:r>
              <a:rPr lang="en-US" sz="2000" dirty="0">
                <a:solidFill>
                  <a:schemeClr val="bg1"/>
                </a:solidFill>
              </a:rPr>
              <a:t> et </a:t>
            </a:r>
            <a:r>
              <a:rPr lang="en-US" sz="2000" dirty="0" err="1">
                <a:solidFill>
                  <a:schemeClr val="bg1"/>
                </a:solidFill>
              </a:rPr>
              <a:t>l’inclusion</a:t>
            </a:r>
            <a:r>
              <a:rPr lang="en-US" sz="2000" dirty="0">
                <a:solidFill>
                  <a:schemeClr val="bg1"/>
                </a:solidFill>
              </a:rPr>
              <a:t> </a:t>
            </a:r>
            <a:r>
              <a:rPr lang="en-US" sz="2000" dirty="0" err="1">
                <a:solidFill>
                  <a:schemeClr val="bg1"/>
                </a:solidFill>
              </a:rPr>
              <a:t>sociale</a:t>
            </a:r>
            <a:endParaRPr lang="en-US" sz="2000" dirty="0">
              <a:solidFill>
                <a:schemeClr val="bg1"/>
              </a:solidFill>
            </a:endParaRPr>
          </a:p>
          <a:p>
            <a:r>
              <a:rPr lang="en-US" sz="2000" dirty="0" err="1">
                <a:solidFill>
                  <a:schemeClr val="bg1"/>
                </a:solidFill>
              </a:rPr>
              <a:t>L’auto</a:t>
            </a:r>
            <a:r>
              <a:rPr lang="en-US" sz="2000" dirty="0">
                <a:solidFill>
                  <a:schemeClr val="bg1"/>
                </a:solidFill>
              </a:rPr>
              <a:t>-gestion</a:t>
            </a:r>
          </a:p>
          <a:p>
            <a:r>
              <a:rPr lang="en-US" sz="2000" dirty="0">
                <a:solidFill>
                  <a:schemeClr val="bg1"/>
                </a:solidFill>
              </a:rPr>
              <a:t>Le </a:t>
            </a:r>
            <a:r>
              <a:rPr lang="en-US" sz="2000" dirty="0" err="1">
                <a:solidFill>
                  <a:schemeClr val="bg1"/>
                </a:solidFill>
              </a:rPr>
              <a:t>modèle</a:t>
            </a:r>
            <a:r>
              <a:rPr lang="en-US" sz="2000" dirty="0">
                <a:solidFill>
                  <a:schemeClr val="bg1"/>
                </a:solidFill>
              </a:rPr>
              <a:t> du CHIME</a:t>
            </a:r>
          </a:p>
          <a:p>
            <a:r>
              <a:rPr lang="en-US" sz="2000" dirty="0" err="1">
                <a:solidFill>
                  <a:schemeClr val="bg1"/>
                </a:solidFill>
              </a:rPr>
              <a:t>Synthèse</a:t>
            </a:r>
            <a:r>
              <a:rPr lang="en-US" sz="2000" dirty="0">
                <a:solidFill>
                  <a:schemeClr val="bg1"/>
                </a:solidFill>
              </a:rPr>
              <a:t> et </a:t>
            </a:r>
            <a:r>
              <a:rPr lang="en-US" sz="2000" dirty="0" err="1">
                <a:solidFill>
                  <a:schemeClr val="bg1"/>
                </a:solidFill>
              </a:rPr>
              <a:t>évaluation</a:t>
            </a:r>
            <a:r>
              <a:rPr lang="en-US" sz="2000" dirty="0">
                <a:solidFill>
                  <a:schemeClr val="bg1"/>
                </a:solidFill>
              </a:rPr>
              <a:t> de la </a:t>
            </a:r>
            <a:r>
              <a:rPr lang="en-US" sz="2000" dirty="0" err="1">
                <a:solidFill>
                  <a:schemeClr val="bg1"/>
                </a:solidFill>
              </a:rPr>
              <a:t>journée</a:t>
            </a:r>
            <a:r>
              <a:rPr lang="en-US" sz="2000" dirty="0">
                <a:solidFill>
                  <a:schemeClr val="bg1"/>
                </a:solidFill>
              </a:rPr>
              <a:t> </a:t>
            </a:r>
          </a:p>
          <a:p>
            <a:r>
              <a:rPr lang="en-US" sz="2000" dirty="0" err="1">
                <a:solidFill>
                  <a:schemeClr val="bg1"/>
                </a:solidFill>
              </a:rPr>
              <a:t>Qu’avez-vous</a:t>
            </a:r>
            <a:r>
              <a:rPr lang="en-US" sz="2000" dirty="0">
                <a:solidFill>
                  <a:schemeClr val="bg1"/>
                </a:solidFill>
              </a:rPr>
              <a:t> </a:t>
            </a:r>
            <a:r>
              <a:rPr lang="en-US" sz="2000" dirty="0" err="1">
                <a:solidFill>
                  <a:schemeClr val="bg1"/>
                </a:solidFill>
              </a:rPr>
              <a:t>retenu</a:t>
            </a:r>
            <a:r>
              <a:rPr lang="en-US" sz="2000" dirty="0">
                <a:solidFill>
                  <a:schemeClr val="bg1"/>
                </a:solidFill>
              </a:rPr>
              <a:t> de </a:t>
            </a:r>
            <a:r>
              <a:rPr lang="en-US" sz="2000" dirty="0" err="1">
                <a:solidFill>
                  <a:schemeClr val="bg1"/>
                </a:solidFill>
              </a:rPr>
              <a:t>cet</a:t>
            </a:r>
            <a:r>
              <a:rPr lang="en-US" sz="2000" dirty="0">
                <a:solidFill>
                  <a:schemeClr val="bg1"/>
                </a:solidFill>
              </a:rPr>
              <a:t> atelier?</a:t>
            </a:r>
          </a:p>
          <a:p>
            <a:endParaRPr lang="en-US" sz="2000" dirty="0">
              <a:solidFill>
                <a:schemeClr val="bg1"/>
              </a:solidFill>
            </a:endParaRPr>
          </a:p>
          <a:p>
            <a:pPr marL="0" indent="0">
              <a:buNone/>
            </a:pPr>
            <a:endParaRPr lang="fr-CA" sz="2000" dirty="0"/>
          </a:p>
          <a:p>
            <a:endParaRPr lang="en-US" sz="2100" dirty="0"/>
          </a:p>
        </p:txBody>
      </p:sp>
      <p:sp>
        <p:nvSpPr>
          <p:cNvPr id="5" name="Espace réservé du numéro de diapositive 4">
            <a:extLst>
              <a:ext uri="{FF2B5EF4-FFF2-40B4-BE49-F238E27FC236}">
                <a16:creationId xmlns:a16="http://schemas.microsoft.com/office/drawing/2014/main" xmlns="" id="{9EE9132F-4962-433E-89FB-30A0C305A770}"/>
              </a:ext>
            </a:extLst>
          </p:cNvPr>
          <p:cNvSpPr>
            <a:spLocks noGrp="1"/>
          </p:cNvSpPr>
          <p:nvPr>
            <p:ph type="sldNum" sz="quarter" idx="12"/>
          </p:nvPr>
        </p:nvSpPr>
        <p:spPr/>
        <p:txBody>
          <a:bodyPr/>
          <a:lstStyle/>
          <a:p>
            <a:fld id="{5CEA2F79-4073-4211-94B4-1F6D41B43204}" type="slidenum">
              <a:rPr lang="fr-CA" smtClean="0"/>
              <a:t>10</a:t>
            </a:fld>
            <a:endParaRPr lang="fr-CA"/>
          </a:p>
        </p:txBody>
      </p:sp>
    </p:spTree>
    <p:extLst>
      <p:ext uri="{BB962C8B-B14F-4D97-AF65-F5344CB8AC3E}">
        <p14:creationId xmlns:p14="http://schemas.microsoft.com/office/powerpoint/2010/main" val="145335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3230CAA-7252-4C65-8B4E-D049B2756BBD}"/>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gn="ctr"/>
            <a:r>
              <a:rPr lang="en-US" sz="3900" kern="1200" dirty="0" err="1">
                <a:solidFill>
                  <a:srgbClr val="FFFFFF"/>
                </a:solidFill>
                <a:latin typeface="+mj-lt"/>
                <a:ea typeface="+mj-ea"/>
                <a:cs typeface="+mj-cs"/>
              </a:rPr>
              <a:t>Définition</a:t>
            </a:r>
            <a:r>
              <a:rPr lang="en-US" sz="3900" kern="1200" dirty="0">
                <a:solidFill>
                  <a:srgbClr val="FFFFFF"/>
                </a:solidFill>
                <a:latin typeface="+mj-lt"/>
                <a:ea typeface="+mj-ea"/>
                <a:cs typeface="+mj-cs"/>
              </a:rPr>
              <a:t> de la santé </a:t>
            </a:r>
            <a:r>
              <a:rPr lang="en-US" sz="3900" kern="1200" dirty="0" err="1">
                <a:solidFill>
                  <a:srgbClr val="FFFFFF"/>
                </a:solidFill>
                <a:latin typeface="+mj-lt"/>
                <a:ea typeface="+mj-ea"/>
                <a:cs typeface="+mj-cs"/>
              </a:rPr>
              <a:t>mentale</a:t>
            </a:r>
            <a:r>
              <a:rPr lang="en-US" sz="3900" kern="1200" dirty="0">
                <a:solidFill>
                  <a:srgbClr val="FFFFFF"/>
                </a:solidFill>
                <a:latin typeface="+mj-lt"/>
                <a:ea typeface="+mj-ea"/>
                <a:cs typeface="+mj-cs"/>
              </a:rPr>
              <a:t> positive </a:t>
            </a:r>
            <a:r>
              <a:rPr lang="en-US" sz="3900" kern="1200" dirty="0" err="1">
                <a:solidFill>
                  <a:srgbClr val="FFFFFF"/>
                </a:solidFill>
                <a:latin typeface="+mj-lt"/>
                <a:ea typeface="+mj-ea"/>
                <a:cs typeface="+mj-cs"/>
              </a:rPr>
              <a:t>selon</a:t>
            </a:r>
            <a:r>
              <a:rPr lang="en-US" sz="3900" kern="1200" dirty="0">
                <a:solidFill>
                  <a:srgbClr val="FFFFFF"/>
                </a:solidFill>
                <a:latin typeface="+mj-lt"/>
                <a:ea typeface="+mj-ea"/>
                <a:cs typeface="+mj-cs"/>
              </a:rPr>
              <a:t> :</a:t>
            </a:r>
          </a:p>
        </p:txBody>
      </p:sp>
      <p:sp>
        <p:nvSpPr>
          <p:cNvPr id="3" name="Espace réservé du contenu 2">
            <a:extLst>
              <a:ext uri="{FF2B5EF4-FFF2-40B4-BE49-F238E27FC236}">
                <a16:creationId xmlns:a16="http://schemas.microsoft.com/office/drawing/2014/main" xmlns="" id="{D6276A0A-EB3B-4262-981A-692131813136}"/>
              </a:ext>
            </a:extLst>
          </p:cNvPr>
          <p:cNvSpPr>
            <a:spLocks noGrp="1"/>
          </p:cNvSpPr>
          <p:nvPr>
            <p:ph type="body" idx="1"/>
          </p:nvPr>
        </p:nvSpPr>
        <p:spPr>
          <a:xfrm>
            <a:off x="505677" y="4170501"/>
            <a:ext cx="2743200" cy="1525597"/>
          </a:xfrm>
        </p:spPr>
        <p:txBody>
          <a:bodyPr vert="horz" lIns="91440" tIns="45720" rIns="91440" bIns="45720" rtlCol="0">
            <a:normAutofit/>
          </a:bodyPr>
          <a:lstStyle/>
          <a:p>
            <a:pPr lvl="0" algn="ctr"/>
            <a:r>
              <a:rPr lang="en-US" sz="1700" kern="1200">
                <a:solidFill>
                  <a:srgbClr val="FFFFFF"/>
                </a:solidFill>
                <a:latin typeface="+mn-lt"/>
                <a:ea typeface="+mn-ea"/>
                <a:cs typeface="+mn-cs"/>
              </a:rPr>
              <a:t>Un peu de théorie</a:t>
            </a:r>
          </a:p>
          <a:p>
            <a:pPr lvl="0" algn="ctr"/>
            <a:r>
              <a:rPr lang="en-US" sz="1700" i="1" kern="1200">
                <a:solidFill>
                  <a:srgbClr val="FFFFFF"/>
                </a:solidFill>
                <a:latin typeface="+mn-lt"/>
                <a:ea typeface="+mn-ea"/>
                <a:cs typeface="+mn-cs"/>
              </a:rPr>
              <a:t>Texte de lecture pour les participants</a:t>
            </a:r>
          </a:p>
          <a:p>
            <a:pPr lvl="0" algn="ctr"/>
            <a:endParaRPr lang="en-US" sz="1700" i="1" kern="1200">
              <a:solidFill>
                <a:srgbClr val="FFFFFF"/>
              </a:solidFill>
              <a:latin typeface="+mn-lt"/>
              <a:ea typeface="+mn-ea"/>
              <a:cs typeface="+mn-cs"/>
            </a:endParaRPr>
          </a:p>
          <a:p>
            <a:pPr algn="ctr"/>
            <a:endParaRPr lang="en-US" sz="1700" kern="1200">
              <a:solidFill>
                <a:srgbClr val="FFFFFF"/>
              </a:solidFill>
              <a:latin typeface="+mn-lt"/>
              <a:ea typeface="+mn-ea"/>
              <a:cs typeface="+mn-cs"/>
            </a:endParaRPr>
          </a:p>
        </p:txBody>
      </p:sp>
      <p:pic>
        <p:nvPicPr>
          <p:cNvPr id="19" name="Image 18">
            <a:extLst>
              <a:ext uri="{FF2B5EF4-FFF2-40B4-BE49-F238E27FC236}">
                <a16:creationId xmlns:a16="http://schemas.microsoft.com/office/drawing/2014/main" xmlns="" id="{89050F7B-6777-46F8-A64D-22104FA36EEC}"/>
              </a:ext>
            </a:extLst>
          </p:cNvPr>
          <p:cNvPicPr>
            <a:picLocks noChangeAspect="1"/>
          </p:cNvPicPr>
          <p:nvPr/>
        </p:nvPicPr>
        <p:blipFill>
          <a:blip r:embed="rId3"/>
          <a:stretch>
            <a:fillRect/>
          </a:stretch>
        </p:blipFill>
        <p:spPr>
          <a:xfrm>
            <a:off x="4147051" y="492573"/>
            <a:ext cx="4351788" cy="5880796"/>
          </a:xfrm>
          <a:prstGeom prst="rect">
            <a:avLst/>
          </a:prstGeom>
        </p:spPr>
      </p:pic>
      <p:sp>
        <p:nvSpPr>
          <p:cNvPr id="4" name="Espace réservé du numéro de diapositive 3">
            <a:extLst>
              <a:ext uri="{FF2B5EF4-FFF2-40B4-BE49-F238E27FC236}">
                <a16:creationId xmlns:a16="http://schemas.microsoft.com/office/drawing/2014/main" xmlns="" id="{B72364A4-5BFB-4358-8F9A-D21102BE1F99}"/>
              </a:ext>
            </a:extLst>
          </p:cNvPr>
          <p:cNvSpPr>
            <a:spLocks noGrp="1"/>
          </p:cNvSpPr>
          <p:nvPr>
            <p:ph type="sldNum" sz="quarter" idx="12"/>
          </p:nvPr>
        </p:nvSpPr>
        <p:spPr/>
        <p:txBody>
          <a:bodyPr/>
          <a:lstStyle/>
          <a:p>
            <a:fld id="{5CEA2F79-4073-4211-94B4-1F6D41B43204}" type="slidenum">
              <a:rPr lang="fr-CA" smtClean="0"/>
              <a:t>11</a:t>
            </a:fld>
            <a:endParaRPr lang="fr-CA"/>
          </a:p>
        </p:txBody>
      </p:sp>
    </p:spTree>
    <p:extLst>
      <p:ext uri="{BB962C8B-B14F-4D97-AF65-F5344CB8AC3E}">
        <p14:creationId xmlns:p14="http://schemas.microsoft.com/office/powerpoint/2010/main" val="4108365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xmlns="" id="{66F23A5F-0D19-4B66-AB3A-20BBC8C7C06B}"/>
              </a:ext>
            </a:extLst>
          </p:cNvPr>
          <p:cNvGrpSpPr/>
          <p:nvPr/>
        </p:nvGrpSpPr>
        <p:grpSpPr>
          <a:xfrm>
            <a:off x="723903" y="495147"/>
            <a:ext cx="7696203" cy="5886185"/>
            <a:chOff x="723903" y="495147"/>
            <a:chExt cx="7696203" cy="5886185"/>
          </a:xfrm>
          <a:solidFill>
            <a:schemeClr val="accent4">
              <a:lumMod val="50000"/>
            </a:schemeClr>
          </a:solidFill>
        </p:grpSpPr>
        <p:grpSp>
          <p:nvGrpSpPr>
            <p:cNvPr id="20" name="Groupe 8">
              <a:extLst>
                <a:ext uri="{FF2B5EF4-FFF2-40B4-BE49-F238E27FC236}">
                  <a16:creationId xmlns:a16="http://schemas.microsoft.com/office/drawing/2014/main" xmlns="" id="{3EC7976D-3570-4077-88E8-5D0A570284F7}"/>
                </a:ext>
              </a:extLst>
            </p:cNvPr>
            <p:cNvGrpSpPr/>
            <p:nvPr/>
          </p:nvGrpSpPr>
          <p:grpSpPr>
            <a:xfrm>
              <a:off x="723903" y="495147"/>
              <a:ext cx="7696203" cy="1911653"/>
              <a:chOff x="723903" y="495147"/>
              <a:chExt cx="7696203" cy="1911653"/>
            </a:xfrm>
            <a:grpFill/>
          </p:grpSpPr>
          <p:sp>
            <p:nvSpPr>
              <p:cNvPr id="30" name="Snip Diagonal Corner Rectangle 10">
                <a:extLst>
                  <a:ext uri="{FF2B5EF4-FFF2-40B4-BE49-F238E27FC236}">
                    <a16:creationId xmlns:a16="http://schemas.microsoft.com/office/drawing/2014/main" xmlns="" id="{98BCE8C4-83CE-4551-9349-0B50346746FD}"/>
                  </a:ext>
                </a:extLst>
              </p:cNvPr>
              <p:cNvSpPr/>
              <p:nvPr/>
            </p:nvSpPr>
            <p:spPr>
              <a:xfrm>
                <a:off x="723903" y="765179"/>
                <a:ext cx="7696203" cy="1371600"/>
              </a:xfrm>
              <a:custGeom>
                <a:avLst>
                  <a:gd name="f6" fmla="val 0"/>
                  <a:gd name="f7" fmla="val 16667"/>
                </a:avLst>
                <a:gdLst>
                  <a:gd name="f2" fmla="val w"/>
                  <a:gd name="f3" fmla="val h"/>
                  <a:gd name="f4" fmla="val ss"/>
                  <a:gd name="f5" fmla="val 0"/>
                  <a:gd name="f6" fmla="val 0"/>
                  <a:gd name="f7" fmla="val 16667"/>
                  <a:gd name="f8" fmla="abs f2"/>
                  <a:gd name="f9" fmla="abs f3"/>
                  <a:gd name="f10" fmla="abs f4"/>
                  <a:gd name="f11" fmla="val f5"/>
                  <a:gd name="f12" fmla="val f6"/>
                  <a:gd name="f13" fmla="val f7"/>
                  <a:gd name="f14" fmla="?: f8 f2 1"/>
                  <a:gd name="f15" fmla="?: f9 f3 1"/>
                  <a:gd name="f16" fmla="?: f10 f4 1"/>
                  <a:gd name="f17" fmla="*/ f14 1 21600"/>
                  <a:gd name="f18" fmla="*/ f15 1 21600"/>
                  <a:gd name="f19" fmla="*/ 21600 f14 1"/>
                  <a:gd name="f20" fmla="*/ 21600 f15 1"/>
                  <a:gd name="f21" fmla="min f18 f17"/>
                  <a:gd name="f22" fmla="*/ f19 1 f16"/>
                  <a:gd name="f23" fmla="*/ f20 1 f16"/>
                  <a:gd name="f24" fmla="val f22"/>
                  <a:gd name="f25" fmla="val f23"/>
                  <a:gd name="f26" fmla="*/ f11 f21 1"/>
                  <a:gd name="f27" fmla="+- f25 0 f11"/>
                  <a:gd name="f28" fmla="+- f24 0 f11"/>
                  <a:gd name="f29" fmla="*/ f24 f21 1"/>
                  <a:gd name="f30" fmla="*/ f25 f21 1"/>
                  <a:gd name="f31" fmla="min f28 f27"/>
                  <a:gd name="f32" fmla="*/ f31 f12 1"/>
                  <a:gd name="f33" fmla="*/ f31 f13 1"/>
                  <a:gd name="f34" fmla="*/ f32 1 100000"/>
                  <a:gd name="f35" fmla="*/ f33 1 100000"/>
                  <a:gd name="f36" fmla="+- f24 0 f34"/>
                  <a:gd name="f37" fmla="+- f25 0 f34"/>
                  <a:gd name="f38" fmla="+- f24 0 f35"/>
                  <a:gd name="f39" fmla="+- f25 0 f35"/>
                  <a:gd name="f40" fmla="+- f34 0 f35"/>
                  <a:gd name="f41" fmla="*/ f34 f21 1"/>
                  <a:gd name="f42" fmla="*/ f35 f21 1"/>
                  <a:gd name="f43" fmla="?: f40 f34 f35"/>
                  <a:gd name="f44" fmla="*/ f38 f21 1"/>
                  <a:gd name="f45" fmla="*/ f37 f21 1"/>
                  <a:gd name="f46" fmla="*/ f36 f21 1"/>
                  <a:gd name="f47" fmla="*/ f39 f21 1"/>
                  <a:gd name="f48" fmla="*/ f43 1 2"/>
                  <a:gd name="f49" fmla="+- f24 0 f48"/>
                  <a:gd name="f50" fmla="+- f25 0 f48"/>
                  <a:gd name="f51" fmla="*/ f48 f21 1"/>
                  <a:gd name="f52" fmla="*/ f49 f21 1"/>
                  <a:gd name="f53" fmla="*/ f50 f21 1"/>
                </a:gdLst>
                <a:ahLst/>
                <a:cxnLst>
                  <a:cxn ang="3cd4">
                    <a:pos x="hc" y="t"/>
                  </a:cxn>
                  <a:cxn ang="0">
                    <a:pos x="r" y="vc"/>
                  </a:cxn>
                  <a:cxn ang="cd4">
                    <a:pos x="hc" y="b"/>
                  </a:cxn>
                  <a:cxn ang="cd2">
                    <a:pos x="l" y="vc"/>
                  </a:cxn>
                </a:cxnLst>
                <a:rect l="f51" t="f51" r="f52" b="f53"/>
                <a:pathLst>
                  <a:path>
                    <a:moveTo>
                      <a:pt x="f41" y="f26"/>
                    </a:moveTo>
                    <a:lnTo>
                      <a:pt x="f44" y="f26"/>
                    </a:lnTo>
                    <a:lnTo>
                      <a:pt x="f29" y="f42"/>
                    </a:lnTo>
                    <a:lnTo>
                      <a:pt x="f29" y="f45"/>
                    </a:lnTo>
                    <a:lnTo>
                      <a:pt x="f46" y="f30"/>
                    </a:lnTo>
                    <a:lnTo>
                      <a:pt x="f42" y="f30"/>
                    </a:lnTo>
                    <a:lnTo>
                      <a:pt x="f26" y="f47"/>
                    </a:lnTo>
                    <a:lnTo>
                      <a:pt x="f26" y="f41"/>
                    </a:lnTo>
                    <a:close/>
                  </a:path>
                </a:pathLst>
              </a:custGeom>
              <a:grpFill/>
              <a:ln>
                <a:noFill/>
                <a:prstDash val="solid"/>
              </a:ln>
            </p:spPr>
            <p:txBody>
              <a:bodyPr vert="horz" wrap="square" lIns="91440" tIns="45720" rIns="91440" bIns="45720" anchor="ctr" anchorCtr="1" compatLnSpc="1">
                <a:noAutofit/>
              </a:bodyPr>
              <a:lstStyle/>
              <a:p>
                <a:pPr marL="0" marR="0" lvl="0" indent="0" algn="ct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endParaRPr>
              </a:p>
            </p:txBody>
          </p:sp>
          <p:grpSp>
            <p:nvGrpSpPr>
              <p:cNvPr id="31" name="Groupe 1">
                <a:extLst>
                  <a:ext uri="{FF2B5EF4-FFF2-40B4-BE49-F238E27FC236}">
                    <a16:creationId xmlns:a16="http://schemas.microsoft.com/office/drawing/2014/main" xmlns="" id="{03176982-5AFB-4B92-831C-54A4E61219E0}"/>
                  </a:ext>
                </a:extLst>
              </p:cNvPr>
              <p:cNvGrpSpPr/>
              <p:nvPr/>
            </p:nvGrpSpPr>
            <p:grpSpPr>
              <a:xfrm>
                <a:off x="1046027" y="495147"/>
                <a:ext cx="7374069" cy="1911653"/>
                <a:chOff x="1046027" y="495147"/>
                <a:chExt cx="7374069" cy="1911653"/>
              </a:xfrm>
              <a:grpFill/>
            </p:grpSpPr>
            <p:sp>
              <p:nvSpPr>
                <p:cNvPr id="32" name="TextBox 13">
                  <a:extLst>
                    <a:ext uri="{FF2B5EF4-FFF2-40B4-BE49-F238E27FC236}">
                      <a16:creationId xmlns:a16="http://schemas.microsoft.com/office/drawing/2014/main" xmlns="" id="{FB761EF8-D82B-4E95-AF21-02173CC66965}"/>
                    </a:ext>
                  </a:extLst>
                </p:cNvPr>
                <p:cNvSpPr txBox="1"/>
                <p:nvPr/>
              </p:nvSpPr>
              <p:spPr>
                <a:xfrm>
                  <a:off x="3614842" y="765179"/>
                  <a:ext cx="4805254" cy="1618908"/>
                </a:xfrm>
                <a:prstGeom prst="rect">
                  <a:avLst/>
                </a:prstGeom>
                <a:grpFill/>
                <a:ln>
                  <a:noFill/>
                </a:ln>
                <a:effectLst>
                  <a:outerShdw dist="27944" dir="5400000" algn="tl">
                    <a:srgbClr val="000000">
                      <a:alpha val="32000"/>
                    </a:srgbClr>
                  </a:outerShdw>
                </a:effectLst>
              </p:spPr>
              <p:txBody>
                <a:bodyPr vert="horz" wrap="square" lIns="91440" tIns="45720" rIns="91440" bIns="45720" anchor="t" anchorCtr="0" compatLnSpc="1">
                  <a:spAutoFit/>
                </a:bodyPr>
                <a:lstStyle/>
                <a:p>
                  <a:pPr marL="0" marR="0" lvl="0" indent="0" defTabSz="91440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r>
                    <a:rPr kumimoji="0" lang="fr-CA" sz="1800" b="1" i="0" u="sng" strike="noStrike" kern="0" cap="none" spc="0" normalizeH="0" baseline="0" noProof="0" dirty="0">
                      <a:ln>
                        <a:noFill/>
                      </a:ln>
                      <a:solidFill>
                        <a:srgbClr val="FFFFFF"/>
                      </a:solidFill>
                      <a:effectLst/>
                      <a:uLnTx/>
                      <a:uFillTx/>
                    </a:rPr>
                    <a:t>Organisation mondiale de la santé </a:t>
                  </a:r>
                  <a:r>
                    <a:rPr kumimoji="0" lang="fr-CA" sz="1800" b="1" i="0" u="none" strike="noStrike" kern="0" cap="none" spc="0" normalizeH="0" baseline="0" noProof="0" dirty="0">
                      <a:ln>
                        <a:noFill/>
                      </a:ln>
                      <a:solidFill>
                        <a:srgbClr val="FFFFFF"/>
                      </a:solidFill>
                      <a:effectLst/>
                      <a:uLnTx/>
                      <a:uFillTx/>
                    </a:rPr>
                    <a:t>(OMS)</a:t>
                  </a:r>
                </a:p>
                <a:p>
                  <a:pPr marL="0" marR="0" lvl="0" indent="0" defTabSz="91440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r>
                    <a:rPr kumimoji="0" lang="fr-CA" sz="1800" b="1" i="0" u="none" strike="noStrike" kern="0" cap="none" spc="0" normalizeH="0" baseline="0" noProof="0" dirty="0">
                      <a:ln>
                        <a:noFill/>
                      </a:ln>
                      <a:solidFill>
                        <a:srgbClr val="FFFFFF"/>
                      </a:solidFill>
                      <a:effectLst/>
                      <a:uLnTx/>
                      <a:uFillTx/>
                    </a:rPr>
                    <a:t>« </a:t>
                  </a:r>
                  <a:r>
                    <a:rPr kumimoji="0" lang="fr-CA" sz="1800" b="1" i="0" u="none" strike="noStrike" kern="0" cap="none" spc="0" normalizeH="0" baseline="0" noProof="0" dirty="0">
                      <a:ln>
                        <a:noFill/>
                      </a:ln>
                      <a:solidFill>
                        <a:srgbClr val="FFC000"/>
                      </a:solidFill>
                      <a:effectLst/>
                      <a:uLnTx/>
                      <a:uFillTx/>
                    </a:rPr>
                    <a:t>État de bien-être </a:t>
                  </a:r>
                  <a:r>
                    <a:rPr kumimoji="0" lang="fr-CA" sz="1800" b="1" i="0" u="none" strike="noStrike" kern="0" cap="none" spc="0" normalizeH="0" baseline="0" noProof="0" dirty="0">
                      <a:ln>
                        <a:noFill/>
                      </a:ln>
                      <a:solidFill>
                        <a:srgbClr val="FFFFFF"/>
                      </a:solidFill>
                      <a:effectLst/>
                      <a:uLnTx/>
                      <a:uFillTx/>
                    </a:rPr>
                    <a:t>dans lequel la personne peut </a:t>
                  </a:r>
                  <a:r>
                    <a:rPr kumimoji="0" lang="fr-CA" sz="1800" b="1" i="0" u="none" strike="noStrike" kern="0" cap="none" spc="0" normalizeH="0" baseline="0" noProof="0" dirty="0">
                      <a:ln>
                        <a:noFill/>
                      </a:ln>
                      <a:solidFill>
                        <a:srgbClr val="FFC000"/>
                      </a:solidFill>
                      <a:effectLst/>
                      <a:uLnTx/>
                      <a:uFillTx/>
                    </a:rPr>
                    <a:t>se réaliser</a:t>
                  </a:r>
                  <a:r>
                    <a:rPr kumimoji="0" lang="fr-CA" sz="1800" b="1" i="0" u="none" strike="noStrike" kern="0" cap="none" spc="0" normalizeH="0" baseline="0" noProof="0" dirty="0">
                      <a:ln>
                        <a:noFill/>
                      </a:ln>
                      <a:solidFill>
                        <a:srgbClr val="FFFFFF"/>
                      </a:solidFill>
                      <a:effectLst/>
                      <a:uLnTx/>
                      <a:uFillTx/>
                    </a:rPr>
                    <a:t>, surmonter les tensions normales de la vie, accomplir un travail productif et fructueux et </a:t>
                  </a:r>
                  <a:r>
                    <a:rPr kumimoji="0" lang="fr-CA" sz="1800" b="1" i="0" u="none" strike="noStrike" kern="0" cap="none" spc="0" normalizeH="0" baseline="0" noProof="0" dirty="0">
                      <a:ln>
                        <a:noFill/>
                      </a:ln>
                      <a:solidFill>
                        <a:srgbClr val="FFC000"/>
                      </a:solidFill>
                      <a:effectLst/>
                      <a:uLnTx/>
                      <a:uFillTx/>
                    </a:rPr>
                    <a:t>contribuer à la vie </a:t>
                  </a:r>
                  <a:r>
                    <a:rPr kumimoji="0" lang="fr-CA" sz="1800" b="1" i="0" u="none" strike="noStrike" kern="0" cap="none" spc="0" normalizeH="0" baseline="0" noProof="0" dirty="0">
                      <a:ln>
                        <a:noFill/>
                      </a:ln>
                      <a:solidFill>
                        <a:srgbClr val="FFFFFF"/>
                      </a:solidFill>
                      <a:effectLst/>
                      <a:uLnTx/>
                      <a:uFillTx/>
                    </a:rPr>
                    <a:t/>
                  </a:r>
                  <a:br>
                    <a:rPr kumimoji="0" lang="fr-CA" sz="1800" b="1" i="0" u="none" strike="noStrike" kern="0" cap="none" spc="0" normalizeH="0" baseline="0" noProof="0" dirty="0">
                      <a:ln>
                        <a:noFill/>
                      </a:ln>
                      <a:solidFill>
                        <a:srgbClr val="FFFFFF"/>
                      </a:solidFill>
                      <a:effectLst/>
                      <a:uLnTx/>
                      <a:uFillTx/>
                    </a:rPr>
                  </a:br>
                  <a:r>
                    <a:rPr kumimoji="0" lang="fr-CA" sz="1800" b="1" i="0" u="none" strike="noStrike" kern="0" cap="none" spc="0" normalizeH="0" baseline="0" noProof="0" dirty="0">
                      <a:ln>
                        <a:noFill/>
                      </a:ln>
                      <a:solidFill>
                        <a:srgbClr val="FFFFFF"/>
                      </a:solidFill>
                      <a:effectLst/>
                      <a:uLnTx/>
                      <a:uFillTx/>
                    </a:rPr>
                    <a:t>de sa communauté » (OMS, 2001a, p. 1) </a:t>
                  </a:r>
                </a:p>
                <a:p>
                  <a:pPr marL="0" marR="0" lvl="0" indent="0" defTabSz="91440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endParaRPr kumimoji="0" lang="fr-CA" sz="1600" b="1" i="0" u="none" strike="noStrike" kern="0" cap="none" spc="0" normalizeH="0" baseline="0" noProof="0" dirty="0">
                    <a:ln>
                      <a:noFill/>
                    </a:ln>
                    <a:solidFill>
                      <a:srgbClr val="000000"/>
                    </a:solidFill>
                    <a:effectLst/>
                    <a:uLnTx/>
                    <a:uFillTx/>
                  </a:endParaRPr>
                </a:p>
              </p:txBody>
            </p:sp>
            <p:pic>
              <p:nvPicPr>
                <p:cNvPr id="33" name="Picture 2">
                  <a:extLst>
                    <a:ext uri="{FF2B5EF4-FFF2-40B4-BE49-F238E27FC236}">
                      <a16:creationId xmlns:a16="http://schemas.microsoft.com/office/drawing/2014/main" xmlns="" id="{F827C891-9F7C-4D5D-B6B6-B4FE3AD3CCB4}"/>
                    </a:ext>
                  </a:extLst>
                </p:cNvPr>
                <p:cNvPicPr>
                  <a:picLocks noChangeAspect="1"/>
                </p:cNvPicPr>
                <p:nvPr/>
              </p:nvPicPr>
              <p:blipFill>
                <a:blip r:embed="rId3"/>
                <a:srcRect/>
                <a:stretch>
                  <a:fillRect/>
                </a:stretch>
              </p:blipFill>
              <p:spPr>
                <a:xfrm>
                  <a:off x="1046027" y="495147"/>
                  <a:ext cx="2479944" cy="1911653"/>
                </a:xfrm>
                <a:prstGeom prst="rect">
                  <a:avLst/>
                </a:prstGeom>
                <a:grpFill/>
                <a:ln>
                  <a:noFill/>
                </a:ln>
                <a:effectLst>
                  <a:outerShdw dist="139699" dir="2700000" algn="tl">
                    <a:srgbClr val="333333">
                      <a:alpha val="65000"/>
                    </a:srgbClr>
                  </a:outerShdw>
                </a:effectLst>
              </p:spPr>
            </p:pic>
          </p:grpSp>
        </p:grpSp>
        <p:grpSp>
          <p:nvGrpSpPr>
            <p:cNvPr id="21" name="Groupe 9">
              <a:extLst>
                <a:ext uri="{FF2B5EF4-FFF2-40B4-BE49-F238E27FC236}">
                  <a16:creationId xmlns:a16="http://schemas.microsoft.com/office/drawing/2014/main" xmlns="" id="{A50A39A5-23FE-47F7-80AF-ED231F0F6602}"/>
                </a:ext>
              </a:extLst>
            </p:cNvPr>
            <p:cNvGrpSpPr/>
            <p:nvPr/>
          </p:nvGrpSpPr>
          <p:grpSpPr>
            <a:xfrm>
              <a:off x="723903" y="2635236"/>
              <a:ext cx="7696203" cy="1729861"/>
              <a:chOff x="723903" y="2635236"/>
              <a:chExt cx="7696203" cy="1729861"/>
            </a:xfrm>
            <a:grpFill/>
          </p:grpSpPr>
          <p:sp>
            <p:nvSpPr>
              <p:cNvPr id="26" name="Snip Diagonal Corner Rectangle 11">
                <a:extLst>
                  <a:ext uri="{FF2B5EF4-FFF2-40B4-BE49-F238E27FC236}">
                    <a16:creationId xmlns:a16="http://schemas.microsoft.com/office/drawing/2014/main" xmlns="" id="{DFD1D387-FAE8-49E6-AA4F-A9A115F220B4}"/>
                  </a:ext>
                </a:extLst>
              </p:cNvPr>
              <p:cNvSpPr/>
              <p:nvPr/>
            </p:nvSpPr>
            <p:spPr>
              <a:xfrm>
                <a:off x="723903" y="2743200"/>
                <a:ext cx="7696203" cy="1371600"/>
              </a:xfrm>
              <a:custGeom>
                <a:avLst>
                  <a:gd name="f6" fmla="val 0"/>
                  <a:gd name="f7" fmla="val 16667"/>
                </a:avLst>
                <a:gdLst>
                  <a:gd name="f2" fmla="val w"/>
                  <a:gd name="f3" fmla="val h"/>
                  <a:gd name="f4" fmla="val ss"/>
                  <a:gd name="f5" fmla="val 0"/>
                  <a:gd name="f6" fmla="val 0"/>
                  <a:gd name="f7" fmla="val 16667"/>
                  <a:gd name="f8" fmla="abs f2"/>
                  <a:gd name="f9" fmla="abs f3"/>
                  <a:gd name="f10" fmla="abs f4"/>
                  <a:gd name="f11" fmla="val f5"/>
                  <a:gd name="f12" fmla="val f6"/>
                  <a:gd name="f13" fmla="val f7"/>
                  <a:gd name="f14" fmla="?: f8 f2 1"/>
                  <a:gd name="f15" fmla="?: f9 f3 1"/>
                  <a:gd name="f16" fmla="?: f10 f4 1"/>
                  <a:gd name="f17" fmla="*/ f14 1 21600"/>
                  <a:gd name="f18" fmla="*/ f15 1 21600"/>
                  <a:gd name="f19" fmla="*/ 21600 f14 1"/>
                  <a:gd name="f20" fmla="*/ 21600 f15 1"/>
                  <a:gd name="f21" fmla="min f18 f17"/>
                  <a:gd name="f22" fmla="*/ f19 1 f16"/>
                  <a:gd name="f23" fmla="*/ f20 1 f16"/>
                  <a:gd name="f24" fmla="val f22"/>
                  <a:gd name="f25" fmla="val f23"/>
                  <a:gd name="f26" fmla="*/ f11 f21 1"/>
                  <a:gd name="f27" fmla="+- f25 0 f11"/>
                  <a:gd name="f28" fmla="+- f24 0 f11"/>
                  <a:gd name="f29" fmla="*/ f24 f21 1"/>
                  <a:gd name="f30" fmla="*/ f25 f21 1"/>
                  <a:gd name="f31" fmla="min f28 f27"/>
                  <a:gd name="f32" fmla="*/ f31 f12 1"/>
                  <a:gd name="f33" fmla="*/ f31 f13 1"/>
                  <a:gd name="f34" fmla="*/ f32 1 100000"/>
                  <a:gd name="f35" fmla="*/ f33 1 100000"/>
                  <a:gd name="f36" fmla="+- f24 0 f34"/>
                  <a:gd name="f37" fmla="+- f25 0 f34"/>
                  <a:gd name="f38" fmla="+- f24 0 f35"/>
                  <a:gd name="f39" fmla="+- f25 0 f35"/>
                  <a:gd name="f40" fmla="+- f34 0 f35"/>
                  <a:gd name="f41" fmla="*/ f34 f21 1"/>
                  <a:gd name="f42" fmla="*/ f35 f21 1"/>
                  <a:gd name="f43" fmla="?: f40 f34 f35"/>
                  <a:gd name="f44" fmla="*/ f38 f21 1"/>
                  <a:gd name="f45" fmla="*/ f37 f21 1"/>
                  <a:gd name="f46" fmla="*/ f36 f21 1"/>
                  <a:gd name="f47" fmla="*/ f39 f21 1"/>
                  <a:gd name="f48" fmla="*/ f43 1 2"/>
                  <a:gd name="f49" fmla="+- f24 0 f48"/>
                  <a:gd name="f50" fmla="+- f25 0 f48"/>
                  <a:gd name="f51" fmla="*/ f48 f21 1"/>
                  <a:gd name="f52" fmla="*/ f49 f21 1"/>
                  <a:gd name="f53" fmla="*/ f50 f21 1"/>
                </a:gdLst>
                <a:ahLst/>
                <a:cxnLst>
                  <a:cxn ang="3cd4">
                    <a:pos x="hc" y="t"/>
                  </a:cxn>
                  <a:cxn ang="0">
                    <a:pos x="r" y="vc"/>
                  </a:cxn>
                  <a:cxn ang="cd4">
                    <a:pos x="hc" y="b"/>
                  </a:cxn>
                  <a:cxn ang="cd2">
                    <a:pos x="l" y="vc"/>
                  </a:cxn>
                </a:cxnLst>
                <a:rect l="f51" t="f51" r="f52" b="f53"/>
                <a:pathLst>
                  <a:path>
                    <a:moveTo>
                      <a:pt x="f41" y="f26"/>
                    </a:moveTo>
                    <a:lnTo>
                      <a:pt x="f44" y="f26"/>
                    </a:lnTo>
                    <a:lnTo>
                      <a:pt x="f29" y="f42"/>
                    </a:lnTo>
                    <a:lnTo>
                      <a:pt x="f29" y="f45"/>
                    </a:lnTo>
                    <a:lnTo>
                      <a:pt x="f46" y="f30"/>
                    </a:lnTo>
                    <a:lnTo>
                      <a:pt x="f42" y="f30"/>
                    </a:lnTo>
                    <a:lnTo>
                      <a:pt x="f26" y="f47"/>
                    </a:lnTo>
                    <a:lnTo>
                      <a:pt x="f26" y="f41"/>
                    </a:lnTo>
                    <a:close/>
                  </a:path>
                </a:pathLst>
              </a:custGeom>
              <a:grpFill/>
              <a:ln>
                <a:noFill/>
                <a:prstDash val="solid"/>
              </a:ln>
            </p:spPr>
            <p:txBody>
              <a:bodyPr vert="horz" wrap="square" lIns="91440" tIns="45720" rIns="91440" bIns="45720" anchor="ctr" anchorCtr="1" compatLnSpc="1">
                <a:noAutofit/>
              </a:bodyPr>
              <a:lstStyle/>
              <a:p>
                <a:pPr marL="0" marR="0" lvl="0" indent="0" algn="ct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endParaRPr>
              </a:p>
            </p:txBody>
          </p:sp>
          <p:grpSp>
            <p:nvGrpSpPr>
              <p:cNvPr id="27" name="Groupe 2">
                <a:extLst>
                  <a:ext uri="{FF2B5EF4-FFF2-40B4-BE49-F238E27FC236}">
                    <a16:creationId xmlns:a16="http://schemas.microsoft.com/office/drawing/2014/main" xmlns="" id="{72896CA2-8ADC-4A0F-A710-D299A4D1F6F3}"/>
                  </a:ext>
                </a:extLst>
              </p:cNvPr>
              <p:cNvGrpSpPr/>
              <p:nvPr/>
            </p:nvGrpSpPr>
            <p:grpSpPr>
              <a:xfrm>
                <a:off x="1046027" y="2635236"/>
                <a:ext cx="7374079" cy="1729861"/>
                <a:chOff x="1046027" y="2635236"/>
                <a:chExt cx="7374079" cy="1729861"/>
              </a:xfrm>
              <a:grpFill/>
            </p:grpSpPr>
            <p:sp>
              <p:nvSpPr>
                <p:cNvPr id="28" name="TextBox 14">
                  <a:extLst>
                    <a:ext uri="{FF2B5EF4-FFF2-40B4-BE49-F238E27FC236}">
                      <a16:creationId xmlns:a16="http://schemas.microsoft.com/office/drawing/2014/main" xmlns="" id="{8B003E7E-1C6B-4976-88FB-0C628D3B2288}"/>
                    </a:ext>
                  </a:extLst>
                </p:cNvPr>
                <p:cNvSpPr txBox="1"/>
                <p:nvPr/>
              </p:nvSpPr>
              <p:spPr>
                <a:xfrm>
                  <a:off x="3581403" y="2819396"/>
                  <a:ext cx="4838703" cy="1200332"/>
                </a:xfrm>
                <a:prstGeom prst="rect">
                  <a:avLst/>
                </a:prstGeom>
                <a:grpFill/>
                <a:ln>
                  <a:noFill/>
                </a:ln>
                <a:effectLst>
                  <a:outerShdw dist="27944" dir="5400000" algn="tl">
                    <a:srgbClr val="000000">
                      <a:alpha val="32000"/>
                    </a:srgbClr>
                  </a:outerShdw>
                </a:effectLst>
              </p:spPr>
              <p:txBody>
                <a:bodyPr vert="horz" wrap="square" lIns="91440" tIns="45720" rIns="91440" bIns="45720" anchor="t" anchorCtr="0" compatLnSpc="1">
                  <a:spAutoFit/>
                </a:bodyPr>
                <a:lstStyle/>
                <a:p>
                  <a:pPr marL="0" marR="0" lvl="0" indent="0" defTabSz="91440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r>
                    <a:rPr kumimoji="0" lang="fr-CA" sz="1800" b="1" i="0" u="sng" strike="noStrike" kern="0" cap="none" spc="0" normalizeH="0" baseline="0" noProof="0" dirty="0">
                      <a:ln>
                        <a:noFill/>
                      </a:ln>
                      <a:solidFill>
                        <a:srgbClr val="FFFFFF"/>
                      </a:solidFill>
                      <a:effectLst/>
                      <a:uLnTx/>
                      <a:uFillTx/>
                    </a:rPr>
                    <a:t>Agence de la santé publique du canada </a:t>
                  </a:r>
                  <a:r>
                    <a:rPr kumimoji="0" lang="fr-CA" sz="1800" b="1" i="0" u="none" strike="noStrike" kern="0" cap="none" spc="0" normalizeH="0" baseline="0" noProof="0" dirty="0">
                      <a:ln>
                        <a:noFill/>
                      </a:ln>
                      <a:solidFill>
                        <a:srgbClr val="FFFFFF"/>
                      </a:solidFill>
                      <a:effectLst/>
                      <a:uLnTx/>
                      <a:uFillTx/>
                    </a:rPr>
                    <a:t>(</a:t>
                  </a:r>
                  <a:r>
                    <a:rPr kumimoji="0" lang="fr-CA" sz="1800" b="1" i="0" u="none" strike="noStrike" kern="0" cap="none" spc="0" normalizeH="0" baseline="0" noProof="0" dirty="0" err="1">
                      <a:ln>
                        <a:noFill/>
                      </a:ln>
                      <a:solidFill>
                        <a:srgbClr val="FFFFFF"/>
                      </a:solidFill>
                      <a:effectLst/>
                      <a:uLnTx/>
                      <a:uFillTx/>
                    </a:rPr>
                    <a:t>aspc</a:t>
                  </a:r>
                  <a:r>
                    <a:rPr kumimoji="0" lang="fr-CA" sz="1800" b="1" i="0" u="none" strike="noStrike" kern="0" cap="none" spc="0" normalizeH="0" baseline="0" noProof="0" dirty="0">
                      <a:ln>
                        <a:noFill/>
                      </a:ln>
                      <a:solidFill>
                        <a:srgbClr val="FFFFFF"/>
                      </a:solidFill>
                      <a:effectLst/>
                      <a:uLnTx/>
                      <a:uFillTx/>
                    </a:rPr>
                    <a:t>)</a:t>
                  </a:r>
                </a:p>
                <a:p>
                  <a:pPr marL="0" marR="0" lvl="0" indent="0" defTabSz="91440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r>
                    <a:rPr kumimoji="0" lang="fr-CA" sz="1800" b="1" i="0" u="none" strike="noStrike" kern="0" cap="none" spc="0" normalizeH="0" baseline="0" noProof="0" dirty="0">
                      <a:ln>
                        <a:noFill/>
                      </a:ln>
                      <a:solidFill>
                        <a:srgbClr val="FFFFFF"/>
                      </a:solidFill>
                      <a:effectLst/>
                      <a:uLnTx/>
                      <a:uFillTx/>
                    </a:rPr>
                    <a:t>« Capacité qu’a chacun d’entre nous de </a:t>
                  </a:r>
                  <a:r>
                    <a:rPr kumimoji="0" lang="fr-CA" sz="1800" b="1" i="0" u="none" strike="noStrike" kern="0" cap="none" spc="0" normalizeH="0" baseline="0" noProof="0" dirty="0">
                      <a:ln>
                        <a:noFill/>
                      </a:ln>
                      <a:solidFill>
                        <a:srgbClr val="FFC000"/>
                      </a:solidFill>
                      <a:effectLst/>
                      <a:uLnTx/>
                      <a:uFillTx/>
                    </a:rPr>
                    <a:t>ressentir</a:t>
                  </a:r>
                  <a:r>
                    <a:rPr kumimoji="0" lang="fr-CA" sz="1800" b="1" i="0" u="none" strike="noStrike" kern="0" cap="none" spc="0" normalizeH="0" baseline="0" noProof="0" dirty="0">
                      <a:ln>
                        <a:noFill/>
                      </a:ln>
                      <a:solidFill>
                        <a:srgbClr val="FFFFFF"/>
                      </a:solidFill>
                      <a:effectLst/>
                      <a:uLnTx/>
                      <a:uFillTx/>
                    </a:rPr>
                    <a:t>, </a:t>
                  </a:r>
                  <a:r>
                    <a:rPr kumimoji="0" lang="fr-CA" sz="1800" b="1" i="0" u="none" strike="noStrike" kern="0" cap="none" spc="0" normalizeH="0" baseline="0" noProof="0" dirty="0">
                      <a:ln>
                        <a:noFill/>
                      </a:ln>
                      <a:solidFill>
                        <a:srgbClr val="FFC000"/>
                      </a:solidFill>
                      <a:effectLst/>
                      <a:uLnTx/>
                      <a:uFillTx/>
                    </a:rPr>
                    <a:t>de penser et d’agir </a:t>
                  </a:r>
                  <a:r>
                    <a:rPr kumimoji="0" lang="fr-CA" sz="1800" b="1" i="0" u="none" strike="noStrike" kern="0" cap="none" spc="0" normalizeH="0" baseline="0" noProof="0" dirty="0">
                      <a:ln>
                        <a:noFill/>
                      </a:ln>
                      <a:solidFill>
                        <a:srgbClr val="FFFFFF"/>
                      </a:solidFill>
                      <a:effectLst/>
                      <a:uLnTx/>
                      <a:uFillTx/>
                    </a:rPr>
                    <a:t>de manière à améliorer notre </a:t>
                  </a:r>
                  <a:r>
                    <a:rPr kumimoji="0" lang="fr-CA" sz="1800" b="1" i="0" u="none" strike="noStrike" kern="0" cap="none" spc="0" normalizeH="0" baseline="0" noProof="0" dirty="0">
                      <a:ln>
                        <a:noFill/>
                      </a:ln>
                      <a:solidFill>
                        <a:srgbClr val="FFC000"/>
                      </a:solidFill>
                      <a:effectLst/>
                      <a:uLnTx/>
                      <a:uFillTx/>
                    </a:rPr>
                    <a:t>aptitude à jouir de la vie </a:t>
                  </a:r>
                  <a:r>
                    <a:rPr kumimoji="0" lang="fr-CA" sz="1800" b="1" i="0" u="none" strike="noStrike" kern="0" cap="none" spc="0" normalizeH="0" baseline="0" noProof="0" dirty="0">
                      <a:ln>
                        <a:noFill/>
                      </a:ln>
                      <a:solidFill>
                        <a:srgbClr val="FFFFFF"/>
                      </a:solidFill>
                      <a:effectLst/>
                      <a:uLnTx/>
                      <a:uFillTx/>
                    </a:rPr>
                    <a:t>et à </a:t>
                  </a:r>
                  <a:r>
                    <a:rPr kumimoji="0" lang="fr-CA" sz="1800" b="1" i="0" u="none" strike="noStrike" kern="0" cap="none" spc="0" normalizeH="0" baseline="0" noProof="0" dirty="0">
                      <a:ln>
                        <a:noFill/>
                      </a:ln>
                      <a:solidFill>
                        <a:srgbClr val="FFC000"/>
                      </a:solidFill>
                      <a:effectLst/>
                      <a:uLnTx/>
                      <a:uFillTx/>
                    </a:rPr>
                    <a:t>relever des défis </a:t>
                  </a:r>
                  <a:r>
                    <a:rPr kumimoji="0" lang="fr-CA" sz="1800" b="1" i="0" u="none" strike="noStrike" kern="0" cap="none" spc="0" normalizeH="0" baseline="0" noProof="0" dirty="0">
                      <a:ln>
                        <a:noFill/>
                      </a:ln>
                      <a:solidFill>
                        <a:srgbClr val="FFFFFF"/>
                      </a:solidFill>
                      <a:effectLst/>
                      <a:uLnTx/>
                      <a:uFillTx/>
                    </a:rPr>
                    <a:t>auxquels nous sommes confrontés</a:t>
                  </a:r>
                  <a:r>
                    <a:rPr kumimoji="0" lang="fr-CA" sz="1600" b="1" i="0" u="none" strike="noStrike" kern="0" cap="none" spc="0" normalizeH="0" baseline="0" noProof="0" dirty="0">
                      <a:ln>
                        <a:noFill/>
                      </a:ln>
                      <a:solidFill>
                        <a:srgbClr val="FFFFFF"/>
                      </a:solidFill>
                      <a:effectLst/>
                      <a:uLnTx/>
                      <a:uFillTx/>
                    </a:rPr>
                    <a:t>.</a:t>
                  </a:r>
                  <a:endParaRPr kumimoji="0" lang="en-US" sz="1600" b="0" i="0" u="none" strike="noStrike" kern="0" cap="none" spc="0" normalizeH="0" baseline="0" noProof="0" dirty="0">
                    <a:ln>
                      <a:noFill/>
                    </a:ln>
                    <a:solidFill>
                      <a:srgbClr val="FFFFFF"/>
                    </a:solidFill>
                    <a:effectLst/>
                    <a:uLnTx/>
                    <a:uFillTx/>
                  </a:endParaRPr>
                </a:p>
              </p:txBody>
            </p:sp>
            <p:pic>
              <p:nvPicPr>
                <p:cNvPr id="29" name="Picture 3">
                  <a:extLst>
                    <a:ext uri="{FF2B5EF4-FFF2-40B4-BE49-F238E27FC236}">
                      <a16:creationId xmlns:a16="http://schemas.microsoft.com/office/drawing/2014/main" xmlns="" id="{2BED1423-B5CE-4A5C-8B96-C78886E60CE7}"/>
                    </a:ext>
                  </a:extLst>
                </p:cNvPr>
                <p:cNvPicPr>
                  <a:picLocks noChangeAspect="1"/>
                </p:cNvPicPr>
                <p:nvPr/>
              </p:nvPicPr>
              <p:blipFill>
                <a:blip r:embed="rId4"/>
                <a:srcRect/>
                <a:stretch>
                  <a:fillRect/>
                </a:stretch>
              </p:blipFill>
              <p:spPr>
                <a:xfrm>
                  <a:off x="1046027" y="2635236"/>
                  <a:ext cx="2479944" cy="1729861"/>
                </a:xfrm>
                <a:prstGeom prst="rect">
                  <a:avLst/>
                </a:prstGeom>
                <a:grpFill/>
                <a:ln>
                  <a:noFill/>
                </a:ln>
                <a:effectLst>
                  <a:outerShdw dist="139699" dir="2700000" algn="tl">
                    <a:srgbClr val="333333">
                      <a:alpha val="65000"/>
                    </a:srgbClr>
                  </a:outerShdw>
                </a:effectLst>
              </p:spPr>
            </p:pic>
          </p:grpSp>
        </p:grpSp>
        <p:grpSp>
          <p:nvGrpSpPr>
            <p:cNvPr id="22" name="Groupe 7">
              <a:extLst>
                <a:ext uri="{FF2B5EF4-FFF2-40B4-BE49-F238E27FC236}">
                  <a16:creationId xmlns:a16="http://schemas.microsoft.com/office/drawing/2014/main" xmlns="" id="{DE0114D5-4665-48E3-9629-92FD13A34521}"/>
                </a:ext>
              </a:extLst>
            </p:cNvPr>
            <p:cNvGrpSpPr/>
            <p:nvPr/>
          </p:nvGrpSpPr>
          <p:grpSpPr>
            <a:xfrm>
              <a:off x="723903" y="4655338"/>
              <a:ext cx="7696203" cy="1725994"/>
              <a:chOff x="723903" y="4655338"/>
              <a:chExt cx="7696203" cy="1725994"/>
            </a:xfrm>
            <a:grpFill/>
          </p:grpSpPr>
          <p:sp>
            <p:nvSpPr>
              <p:cNvPr id="23" name="Snip Diagonal Corner Rectangle 12">
                <a:extLst>
                  <a:ext uri="{FF2B5EF4-FFF2-40B4-BE49-F238E27FC236}">
                    <a16:creationId xmlns:a16="http://schemas.microsoft.com/office/drawing/2014/main" xmlns="" id="{C936FA33-026B-4900-BFFE-2A43CB371AEF}"/>
                  </a:ext>
                </a:extLst>
              </p:cNvPr>
              <p:cNvSpPr/>
              <p:nvPr/>
            </p:nvSpPr>
            <p:spPr>
              <a:xfrm>
                <a:off x="723903" y="4724403"/>
                <a:ext cx="7696203" cy="1371600"/>
              </a:xfrm>
              <a:custGeom>
                <a:avLst>
                  <a:gd name="f6" fmla="val 0"/>
                  <a:gd name="f7" fmla="val 16667"/>
                </a:avLst>
                <a:gdLst>
                  <a:gd name="f2" fmla="val w"/>
                  <a:gd name="f3" fmla="val h"/>
                  <a:gd name="f4" fmla="val ss"/>
                  <a:gd name="f5" fmla="val 0"/>
                  <a:gd name="f6" fmla="val 0"/>
                  <a:gd name="f7" fmla="val 16667"/>
                  <a:gd name="f8" fmla="abs f2"/>
                  <a:gd name="f9" fmla="abs f3"/>
                  <a:gd name="f10" fmla="abs f4"/>
                  <a:gd name="f11" fmla="val f5"/>
                  <a:gd name="f12" fmla="val f6"/>
                  <a:gd name="f13" fmla="val f7"/>
                  <a:gd name="f14" fmla="?: f8 f2 1"/>
                  <a:gd name="f15" fmla="?: f9 f3 1"/>
                  <a:gd name="f16" fmla="?: f10 f4 1"/>
                  <a:gd name="f17" fmla="*/ f14 1 21600"/>
                  <a:gd name="f18" fmla="*/ f15 1 21600"/>
                  <a:gd name="f19" fmla="*/ 21600 f14 1"/>
                  <a:gd name="f20" fmla="*/ 21600 f15 1"/>
                  <a:gd name="f21" fmla="min f18 f17"/>
                  <a:gd name="f22" fmla="*/ f19 1 f16"/>
                  <a:gd name="f23" fmla="*/ f20 1 f16"/>
                  <a:gd name="f24" fmla="val f22"/>
                  <a:gd name="f25" fmla="val f23"/>
                  <a:gd name="f26" fmla="*/ f11 f21 1"/>
                  <a:gd name="f27" fmla="+- f25 0 f11"/>
                  <a:gd name="f28" fmla="+- f24 0 f11"/>
                  <a:gd name="f29" fmla="*/ f24 f21 1"/>
                  <a:gd name="f30" fmla="*/ f25 f21 1"/>
                  <a:gd name="f31" fmla="min f28 f27"/>
                  <a:gd name="f32" fmla="*/ f31 f12 1"/>
                  <a:gd name="f33" fmla="*/ f31 f13 1"/>
                  <a:gd name="f34" fmla="*/ f32 1 100000"/>
                  <a:gd name="f35" fmla="*/ f33 1 100000"/>
                  <a:gd name="f36" fmla="+- f24 0 f34"/>
                  <a:gd name="f37" fmla="+- f25 0 f34"/>
                  <a:gd name="f38" fmla="+- f24 0 f35"/>
                  <a:gd name="f39" fmla="+- f25 0 f35"/>
                  <a:gd name="f40" fmla="+- f34 0 f35"/>
                  <a:gd name="f41" fmla="*/ f34 f21 1"/>
                  <a:gd name="f42" fmla="*/ f35 f21 1"/>
                  <a:gd name="f43" fmla="?: f40 f34 f35"/>
                  <a:gd name="f44" fmla="*/ f38 f21 1"/>
                  <a:gd name="f45" fmla="*/ f37 f21 1"/>
                  <a:gd name="f46" fmla="*/ f36 f21 1"/>
                  <a:gd name="f47" fmla="*/ f39 f21 1"/>
                  <a:gd name="f48" fmla="*/ f43 1 2"/>
                  <a:gd name="f49" fmla="+- f24 0 f48"/>
                  <a:gd name="f50" fmla="+- f25 0 f48"/>
                  <a:gd name="f51" fmla="*/ f48 f21 1"/>
                  <a:gd name="f52" fmla="*/ f49 f21 1"/>
                  <a:gd name="f53" fmla="*/ f50 f21 1"/>
                </a:gdLst>
                <a:ahLst/>
                <a:cxnLst>
                  <a:cxn ang="3cd4">
                    <a:pos x="hc" y="t"/>
                  </a:cxn>
                  <a:cxn ang="0">
                    <a:pos x="r" y="vc"/>
                  </a:cxn>
                  <a:cxn ang="cd4">
                    <a:pos x="hc" y="b"/>
                  </a:cxn>
                  <a:cxn ang="cd2">
                    <a:pos x="l" y="vc"/>
                  </a:cxn>
                </a:cxnLst>
                <a:rect l="f51" t="f51" r="f52" b="f53"/>
                <a:pathLst>
                  <a:path>
                    <a:moveTo>
                      <a:pt x="f41" y="f26"/>
                    </a:moveTo>
                    <a:lnTo>
                      <a:pt x="f44" y="f26"/>
                    </a:lnTo>
                    <a:lnTo>
                      <a:pt x="f29" y="f42"/>
                    </a:lnTo>
                    <a:lnTo>
                      <a:pt x="f29" y="f45"/>
                    </a:lnTo>
                    <a:lnTo>
                      <a:pt x="f46" y="f30"/>
                    </a:lnTo>
                    <a:lnTo>
                      <a:pt x="f42" y="f30"/>
                    </a:lnTo>
                    <a:lnTo>
                      <a:pt x="f26" y="f47"/>
                    </a:lnTo>
                    <a:lnTo>
                      <a:pt x="f26" y="f41"/>
                    </a:lnTo>
                    <a:close/>
                  </a:path>
                </a:pathLst>
              </a:custGeom>
              <a:grpFill/>
              <a:ln>
                <a:noFill/>
                <a:prstDash val="solid"/>
              </a:ln>
            </p:spPr>
            <p:txBody>
              <a:bodyPr vert="horz" wrap="square" lIns="91440" tIns="45720" rIns="91440" bIns="45720" anchor="ctr" anchorCtr="1" compatLnSpc="1">
                <a:noAutofit/>
              </a:bodyPr>
              <a:lstStyle/>
              <a:p>
                <a:pPr marL="0" marR="0" lvl="0" indent="0" algn="ct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endParaRPr>
              </a:p>
            </p:txBody>
          </p:sp>
          <p:sp>
            <p:nvSpPr>
              <p:cNvPr id="24" name="TextBox 15">
                <a:extLst>
                  <a:ext uri="{FF2B5EF4-FFF2-40B4-BE49-F238E27FC236}">
                    <a16:creationId xmlns:a16="http://schemas.microsoft.com/office/drawing/2014/main" xmlns="" id="{568B0A50-EB18-4163-8814-92FF47354053}"/>
                  </a:ext>
                </a:extLst>
              </p:cNvPr>
              <p:cNvSpPr txBox="1"/>
              <p:nvPr/>
            </p:nvSpPr>
            <p:spPr>
              <a:xfrm>
                <a:off x="3581403" y="4876796"/>
                <a:ext cx="4838703" cy="1200332"/>
              </a:xfrm>
              <a:prstGeom prst="rect">
                <a:avLst/>
              </a:prstGeom>
              <a:grpFill/>
              <a:ln>
                <a:noFill/>
              </a:ln>
              <a:effectLst>
                <a:outerShdw dist="27944" dir="5400000" algn="tl">
                  <a:srgbClr val="000000">
                    <a:alpha val="32000"/>
                  </a:srgbClr>
                </a:outerShdw>
              </a:effectLst>
            </p:spPr>
            <p:txBody>
              <a:bodyPr vert="horz" wrap="square" lIns="91440" tIns="45720" rIns="91440" bIns="45720" anchor="t" anchorCtr="0" compatLnSpc="1">
                <a:spAutoFit/>
              </a:bodyPr>
              <a:lstStyle/>
              <a:p>
                <a:pPr marL="0" marR="0" lvl="0" indent="0" defTabSz="91440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r>
                  <a:rPr kumimoji="0" lang="fr-CA" sz="1800" b="1" i="0" u="none" strike="noStrike" kern="0" cap="none" spc="0" normalizeH="0" baseline="0" noProof="0" dirty="0">
                    <a:ln>
                      <a:noFill/>
                    </a:ln>
                    <a:solidFill>
                      <a:srgbClr val="FFFFFF"/>
                    </a:solidFill>
                    <a:effectLst/>
                    <a:uLnTx/>
                    <a:uFillTx/>
                  </a:rPr>
                  <a:t>Il s’agit d’un </a:t>
                </a:r>
                <a:r>
                  <a:rPr kumimoji="0" lang="fr-CA" sz="1800" b="1" i="0" u="none" strike="noStrike" kern="0" cap="none" spc="0" normalizeH="0" baseline="0" noProof="0" dirty="0">
                    <a:ln>
                      <a:noFill/>
                    </a:ln>
                    <a:solidFill>
                      <a:srgbClr val="FFC000"/>
                    </a:solidFill>
                    <a:effectLst/>
                    <a:uLnTx/>
                    <a:uFillTx/>
                  </a:rPr>
                  <a:t>sentiment de bien-être émotionnel </a:t>
                </a:r>
                <a:r>
                  <a:rPr kumimoji="0" lang="fr-CA" sz="1800" b="1" i="0" u="none" strike="noStrike" kern="0" cap="none" spc="0" normalizeH="0" baseline="0" noProof="0" dirty="0">
                    <a:ln>
                      <a:noFill/>
                    </a:ln>
                    <a:solidFill>
                      <a:srgbClr val="FFFFFF"/>
                    </a:solidFill>
                    <a:effectLst/>
                    <a:uLnTx/>
                    <a:uFillTx/>
                  </a:rPr>
                  <a:t>et spirituel qui respecte l’importance de </a:t>
                </a:r>
                <a:br>
                  <a:rPr kumimoji="0" lang="fr-CA" sz="1800" b="1" i="0" u="none" strike="noStrike" kern="0" cap="none" spc="0" normalizeH="0" baseline="0" noProof="0" dirty="0">
                    <a:ln>
                      <a:noFill/>
                    </a:ln>
                    <a:solidFill>
                      <a:srgbClr val="FFFFFF"/>
                    </a:solidFill>
                    <a:effectLst/>
                    <a:uLnTx/>
                    <a:uFillTx/>
                  </a:rPr>
                </a:br>
                <a:r>
                  <a:rPr kumimoji="0" lang="fr-CA" sz="1800" b="1" i="0" u="none" strike="noStrike" kern="0" cap="none" spc="0" normalizeH="0" baseline="0" noProof="0" dirty="0">
                    <a:ln>
                      <a:noFill/>
                    </a:ln>
                    <a:solidFill>
                      <a:srgbClr val="FFC000"/>
                    </a:solidFill>
                    <a:effectLst/>
                    <a:uLnTx/>
                    <a:uFillTx/>
                  </a:rPr>
                  <a:t>, la culture de l’équité, de la justice sociale</a:t>
                </a:r>
                <a:r>
                  <a:rPr kumimoji="0" lang="fr-CA" sz="1800" b="1" i="0" u="none" strike="noStrike" kern="0" cap="none" spc="0" normalizeH="0" baseline="0" noProof="0" dirty="0">
                    <a:ln>
                      <a:noFill/>
                    </a:ln>
                    <a:solidFill>
                      <a:srgbClr val="FFFFFF"/>
                    </a:solidFill>
                    <a:effectLst/>
                    <a:uLnTx/>
                    <a:uFillTx/>
                  </a:rPr>
                  <a:t>, </a:t>
                </a:r>
                <a:br>
                  <a:rPr kumimoji="0" lang="fr-CA" sz="1800" b="1" i="0" u="none" strike="noStrike" kern="0" cap="none" spc="0" normalizeH="0" baseline="0" noProof="0" dirty="0">
                    <a:ln>
                      <a:noFill/>
                    </a:ln>
                    <a:solidFill>
                      <a:srgbClr val="FFFFFF"/>
                    </a:solidFill>
                    <a:effectLst/>
                    <a:uLnTx/>
                    <a:uFillTx/>
                  </a:rPr>
                </a:br>
                <a:r>
                  <a:rPr kumimoji="0" lang="fr-CA" sz="1800" b="1" i="0" u="none" strike="noStrike" kern="0" cap="none" spc="0" normalizeH="0" baseline="0" noProof="0" dirty="0">
                    <a:ln>
                      <a:noFill/>
                    </a:ln>
                    <a:solidFill>
                      <a:srgbClr val="FFFFFF"/>
                    </a:solidFill>
                    <a:effectLst/>
                    <a:uLnTx/>
                    <a:uFillTx/>
                  </a:rPr>
                  <a:t>des interactions et de la </a:t>
                </a:r>
                <a:r>
                  <a:rPr kumimoji="0" lang="fr-CA" sz="1800" b="1" i="0" u="none" strike="noStrike" kern="0" cap="none" spc="0" normalizeH="0" baseline="0" noProof="0" dirty="0">
                    <a:ln>
                      <a:noFill/>
                    </a:ln>
                    <a:solidFill>
                      <a:srgbClr val="FFC000"/>
                    </a:solidFill>
                    <a:effectLst/>
                    <a:uLnTx/>
                    <a:uFillTx/>
                  </a:rPr>
                  <a:t>dignité personnelle</a:t>
                </a:r>
                <a:r>
                  <a:rPr kumimoji="0" lang="fr-CA" sz="1800" b="1" i="0" u="none" strike="noStrike" kern="0" cap="none" spc="0" normalizeH="0" baseline="0" noProof="0" dirty="0">
                    <a:ln>
                      <a:noFill/>
                    </a:ln>
                    <a:solidFill>
                      <a:srgbClr val="FFFFFF"/>
                    </a:solidFill>
                    <a:effectLst/>
                    <a:uLnTx/>
                    <a:uFillTx/>
                  </a:rPr>
                  <a:t> » (ASPC, 2006. p. 2</a:t>
                </a:r>
                <a:endParaRPr kumimoji="0" lang="fr-FR" sz="1800" b="0" i="0" u="none" strike="noStrike" kern="0" cap="none" spc="0" normalizeH="0" baseline="0" noProof="0" dirty="0">
                  <a:ln>
                    <a:noFill/>
                  </a:ln>
                  <a:solidFill>
                    <a:srgbClr val="FFFFFF"/>
                  </a:solidFill>
                  <a:effectLst/>
                  <a:uLnTx/>
                  <a:uFillTx/>
                </a:endParaRPr>
              </a:p>
            </p:txBody>
          </p:sp>
          <p:pic>
            <p:nvPicPr>
              <p:cNvPr id="25" name="Image 16">
                <a:extLst>
                  <a:ext uri="{FF2B5EF4-FFF2-40B4-BE49-F238E27FC236}">
                    <a16:creationId xmlns:a16="http://schemas.microsoft.com/office/drawing/2014/main" xmlns="" id="{216E36FE-190D-4B9F-87A4-242FC79C5DB8}"/>
                  </a:ext>
                </a:extLst>
              </p:cNvPr>
              <p:cNvPicPr>
                <a:picLocks noChangeAspect="1"/>
              </p:cNvPicPr>
              <p:nvPr/>
            </p:nvPicPr>
            <p:blipFill>
              <a:blip r:embed="rId5"/>
              <a:stretch>
                <a:fillRect/>
              </a:stretch>
            </p:blipFill>
            <p:spPr>
              <a:xfrm>
                <a:off x="1037597" y="4655338"/>
                <a:ext cx="2488375" cy="1725994"/>
              </a:xfrm>
              <a:prstGeom prst="rect">
                <a:avLst/>
              </a:prstGeom>
              <a:grpFill/>
              <a:ln>
                <a:noFill/>
              </a:ln>
              <a:effectLst>
                <a:outerShdw dist="139699" dir="2700000" algn="tl">
                  <a:srgbClr val="333333">
                    <a:alpha val="65000"/>
                  </a:srgbClr>
                </a:outerShdw>
              </a:effectLst>
            </p:spPr>
          </p:pic>
        </p:grpSp>
      </p:grpSp>
      <p:sp>
        <p:nvSpPr>
          <p:cNvPr id="2" name="Espace réservé du numéro de diapositive 1">
            <a:extLst>
              <a:ext uri="{FF2B5EF4-FFF2-40B4-BE49-F238E27FC236}">
                <a16:creationId xmlns:a16="http://schemas.microsoft.com/office/drawing/2014/main" xmlns="" id="{B196DDBD-FAD1-4E4D-8742-E145D602FE42}"/>
              </a:ext>
            </a:extLst>
          </p:cNvPr>
          <p:cNvSpPr>
            <a:spLocks noGrp="1"/>
          </p:cNvSpPr>
          <p:nvPr>
            <p:ph type="sldNum" sz="quarter" idx="12"/>
          </p:nvPr>
        </p:nvSpPr>
        <p:spPr/>
        <p:txBody>
          <a:bodyPr/>
          <a:lstStyle/>
          <a:p>
            <a:fld id="{5CEA2F79-4073-4211-94B4-1F6D41B43204}" type="slidenum">
              <a:rPr lang="fr-CA" smtClean="0"/>
              <a:t>12</a:t>
            </a:fld>
            <a:endParaRPr lang="fr-CA"/>
          </a:p>
        </p:txBody>
      </p:sp>
    </p:spTree>
    <p:extLst>
      <p:ext uri="{BB962C8B-B14F-4D97-AF65-F5344CB8AC3E}">
        <p14:creationId xmlns:p14="http://schemas.microsoft.com/office/powerpoint/2010/main" val="763283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34BB6965-1D8E-47A1-9EEE-CC1A95043EDF}"/>
              </a:ext>
            </a:extLst>
          </p:cNvPr>
          <p:cNvSpPr>
            <a:spLocks noGrp="1"/>
          </p:cNvSpPr>
          <p:nvPr>
            <p:ph idx="4294967295"/>
          </p:nvPr>
        </p:nvSpPr>
        <p:spPr>
          <a:xfrm>
            <a:off x="1324861" y="6205555"/>
            <a:ext cx="6994191" cy="598488"/>
          </a:xfrm>
        </p:spPr>
        <p:txBody>
          <a:bodyPr/>
          <a:lstStyle/>
          <a:p>
            <a:pPr marL="0" indent="0" algn="ctr">
              <a:lnSpc>
                <a:spcPct val="100000"/>
              </a:lnSpc>
              <a:spcBef>
                <a:spcPts val="0"/>
              </a:spcBef>
              <a:buNone/>
            </a:pPr>
            <a:r>
              <a:rPr lang="fr-CA" sz="1600" b="1" dirty="0">
                <a:solidFill>
                  <a:schemeClr val="bg1"/>
                </a:solidFill>
              </a:rPr>
              <a:t>La santé mentale positive est classée en trois catégories : </a:t>
            </a:r>
          </a:p>
          <a:p>
            <a:pPr marL="0" indent="0" algn="ctr">
              <a:lnSpc>
                <a:spcPct val="100000"/>
              </a:lnSpc>
              <a:spcBef>
                <a:spcPts val="0"/>
              </a:spcBef>
              <a:buNone/>
            </a:pPr>
            <a:r>
              <a:rPr lang="fr-CA" sz="1600" b="1" dirty="0">
                <a:solidFill>
                  <a:schemeClr val="bg1"/>
                </a:solidFill>
              </a:rPr>
              <a:t>florissante, modérée ou languissante.</a:t>
            </a:r>
          </a:p>
          <a:p>
            <a:endParaRPr lang="fr-CA" dirty="0"/>
          </a:p>
        </p:txBody>
      </p:sp>
      <p:sp>
        <p:nvSpPr>
          <p:cNvPr id="2" name="Titre 1">
            <a:extLst>
              <a:ext uri="{FF2B5EF4-FFF2-40B4-BE49-F238E27FC236}">
                <a16:creationId xmlns:a16="http://schemas.microsoft.com/office/drawing/2014/main" xmlns="" id="{52595164-D417-4CE0-9E73-93FEFBE630EF}"/>
              </a:ext>
            </a:extLst>
          </p:cNvPr>
          <p:cNvSpPr>
            <a:spLocks noGrp="1"/>
          </p:cNvSpPr>
          <p:nvPr>
            <p:ph type="title" idx="4294967295"/>
          </p:nvPr>
        </p:nvSpPr>
        <p:spPr>
          <a:xfrm>
            <a:off x="688757" y="123530"/>
            <a:ext cx="7886700" cy="343609"/>
          </a:xfrm>
        </p:spPr>
        <p:txBody>
          <a:bodyPr>
            <a:normAutofit fontScale="90000"/>
          </a:bodyPr>
          <a:lstStyle/>
          <a:p>
            <a:pPr algn="ctr"/>
            <a:r>
              <a:rPr lang="fr-CA" sz="2400" dirty="0">
                <a:solidFill>
                  <a:schemeClr val="bg1"/>
                </a:solidFill>
              </a:rPr>
              <a:t>Une expérience globale de santé</a:t>
            </a:r>
          </a:p>
        </p:txBody>
      </p:sp>
      <p:graphicFrame>
        <p:nvGraphicFramePr>
          <p:cNvPr id="5" name="Diagram 19">
            <a:extLst>
              <a:ext uri="{FF2B5EF4-FFF2-40B4-BE49-F238E27FC236}">
                <a16:creationId xmlns:a16="http://schemas.microsoft.com/office/drawing/2014/main" xmlns="" id="{444FE84A-7B19-48E5-8050-2208427A50E2}"/>
              </a:ext>
            </a:extLst>
          </p:cNvPr>
          <p:cNvGraphicFramePr/>
          <p:nvPr>
            <p:custDataLst>
              <p:tags r:id="rId1"/>
            </p:custDataLst>
          </p:nvPr>
        </p:nvGraphicFramePr>
        <p:xfrm>
          <a:off x="468085" y="546651"/>
          <a:ext cx="8328045" cy="56653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Espace réservé du numéro de diapositive 3">
            <a:extLst>
              <a:ext uri="{FF2B5EF4-FFF2-40B4-BE49-F238E27FC236}">
                <a16:creationId xmlns:a16="http://schemas.microsoft.com/office/drawing/2014/main" xmlns="" id="{86F4785A-5437-4C6E-B20A-775F1AF31939}"/>
              </a:ext>
            </a:extLst>
          </p:cNvPr>
          <p:cNvSpPr>
            <a:spLocks noGrp="1"/>
          </p:cNvSpPr>
          <p:nvPr>
            <p:ph type="sldNum" sz="quarter" idx="12"/>
          </p:nvPr>
        </p:nvSpPr>
        <p:spPr/>
        <p:txBody>
          <a:bodyPr/>
          <a:lstStyle/>
          <a:p>
            <a:fld id="{5CEA2F79-4073-4211-94B4-1F6D41B43204}" type="slidenum">
              <a:rPr lang="fr-CA" smtClean="0"/>
              <a:t>13</a:t>
            </a:fld>
            <a:endParaRPr lang="fr-CA"/>
          </a:p>
        </p:txBody>
      </p:sp>
    </p:spTree>
    <p:extLst>
      <p:ext uri="{BB962C8B-B14F-4D97-AF65-F5344CB8AC3E}">
        <p14:creationId xmlns:p14="http://schemas.microsoft.com/office/powerpoint/2010/main" val="415434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graphicEl>
                                              <a:dgm id="{1EB62D43-4E38-49DB-8E30-7C0D6038ACCD}"/>
                                            </p:graphicEl>
                                          </p:spTgt>
                                        </p:tgtEl>
                                        <p:attrNameLst>
                                          <p:attrName>style.visibility</p:attrName>
                                        </p:attrNameLst>
                                      </p:cBhvr>
                                      <p:to>
                                        <p:strVal val="visible"/>
                                      </p:to>
                                    </p:set>
                                    <p:anim calcmode="lin" valueType="num">
                                      <p:cBhvr>
                                        <p:cTn id="7" dur="1000" fill="hold"/>
                                        <p:tgtEl>
                                          <p:spTgt spid="5">
                                            <p:graphicEl>
                                              <a:dgm id="{1EB62D43-4E38-49DB-8E30-7C0D6038ACCD}"/>
                                            </p:graphicEl>
                                          </p:spTgt>
                                        </p:tgtEl>
                                        <p:attrNameLst>
                                          <p:attrName>ppt_w</p:attrName>
                                        </p:attrNameLst>
                                      </p:cBhvr>
                                      <p:tavLst>
                                        <p:tav tm="0">
                                          <p:val>
                                            <p:strVal val="#ppt_w*0.70"/>
                                          </p:val>
                                        </p:tav>
                                        <p:tav tm="100000">
                                          <p:val>
                                            <p:strVal val="#ppt_w"/>
                                          </p:val>
                                        </p:tav>
                                      </p:tavLst>
                                    </p:anim>
                                    <p:anim calcmode="lin" valueType="num">
                                      <p:cBhvr>
                                        <p:cTn id="8" dur="1000" fill="hold"/>
                                        <p:tgtEl>
                                          <p:spTgt spid="5">
                                            <p:graphicEl>
                                              <a:dgm id="{1EB62D43-4E38-49DB-8E30-7C0D6038ACCD}"/>
                                            </p:graphicEl>
                                          </p:spTgt>
                                        </p:tgtEl>
                                        <p:attrNameLst>
                                          <p:attrName>ppt_h</p:attrName>
                                        </p:attrNameLst>
                                      </p:cBhvr>
                                      <p:tavLst>
                                        <p:tav tm="0">
                                          <p:val>
                                            <p:strVal val="#ppt_h"/>
                                          </p:val>
                                        </p:tav>
                                        <p:tav tm="100000">
                                          <p:val>
                                            <p:strVal val="#ppt_h"/>
                                          </p:val>
                                        </p:tav>
                                      </p:tavLst>
                                    </p:anim>
                                    <p:animEffect transition="in" filter="fade">
                                      <p:cBhvr>
                                        <p:cTn id="9" dur="1000"/>
                                        <p:tgtEl>
                                          <p:spTgt spid="5">
                                            <p:graphicEl>
                                              <a:dgm id="{1EB62D43-4E38-49DB-8E30-7C0D6038ACCD}"/>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graphicEl>
                                              <a:dgm id="{C3CF3D79-91A5-4774-A41F-55A1C8E1D387}"/>
                                            </p:graphicEl>
                                          </p:spTgt>
                                        </p:tgtEl>
                                        <p:attrNameLst>
                                          <p:attrName>style.visibility</p:attrName>
                                        </p:attrNameLst>
                                      </p:cBhvr>
                                      <p:to>
                                        <p:strVal val="visible"/>
                                      </p:to>
                                    </p:set>
                                    <p:anim calcmode="lin" valueType="num">
                                      <p:cBhvr>
                                        <p:cTn id="14" dur="1000" fill="hold"/>
                                        <p:tgtEl>
                                          <p:spTgt spid="5">
                                            <p:graphicEl>
                                              <a:dgm id="{C3CF3D79-91A5-4774-A41F-55A1C8E1D387}"/>
                                            </p:graphicEl>
                                          </p:spTgt>
                                        </p:tgtEl>
                                        <p:attrNameLst>
                                          <p:attrName>ppt_w</p:attrName>
                                        </p:attrNameLst>
                                      </p:cBhvr>
                                      <p:tavLst>
                                        <p:tav tm="0">
                                          <p:val>
                                            <p:strVal val="#ppt_w*0.70"/>
                                          </p:val>
                                        </p:tav>
                                        <p:tav tm="100000">
                                          <p:val>
                                            <p:strVal val="#ppt_w"/>
                                          </p:val>
                                        </p:tav>
                                      </p:tavLst>
                                    </p:anim>
                                    <p:anim calcmode="lin" valueType="num">
                                      <p:cBhvr>
                                        <p:cTn id="15" dur="1000" fill="hold"/>
                                        <p:tgtEl>
                                          <p:spTgt spid="5">
                                            <p:graphicEl>
                                              <a:dgm id="{C3CF3D79-91A5-4774-A41F-55A1C8E1D387}"/>
                                            </p:graphicEl>
                                          </p:spTgt>
                                        </p:tgtEl>
                                        <p:attrNameLst>
                                          <p:attrName>ppt_h</p:attrName>
                                        </p:attrNameLst>
                                      </p:cBhvr>
                                      <p:tavLst>
                                        <p:tav tm="0">
                                          <p:val>
                                            <p:strVal val="#ppt_h"/>
                                          </p:val>
                                        </p:tav>
                                        <p:tav tm="100000">
                                          <p:val>
                                            <p:strVal val="#ppt_h"/>
                                          </p:val>
                                        </p:tav>
                                      </p:tavLst>
                                    </p:anim>
                                    <p:animEffect transition="in" filter="fade">
                                      <p:cBhvr>
                                        <p:cTn id="16" dur="1000"/>
                                        <p:tgtEl>
                                          <p:spTgt spid="5">
                                            <p:graphicEl>
                                              <a:dgm id="{C3CF3D79-91A5-4774-A41F-55A1C8E1D387}"/>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
                                            <p:graphicEl>
                                              <a:dgm id="{7D319365-36DD-468B-8BCF-1A1263F25619}"/>
                                            </p:graphicEl>
                                          </p:spTgt>
                                        </p:tgtEl>
                                        <p:attrNameLst>
                                          <p:attrName>style.visibility</p:attrName>
                                        </p:attrNameLst>
                                      </p:cBhvr>
                                      <p:to>
                                        <p:strVal val="visible"/>
                                      </p:to>
                                    </p:set>
                                    <p:anim calcmode="lin" valueType="num">
                                      <p:cBhvr>
                                        <p:cTn id="21" dur="1000" fill="hold"/>
                                        <p:tgtEl>
                                          <p:spTgt spid="5">
                                            <p:graphicEl>
                                              <a:dgm id="{7D319365-36DD-468B-8BCF-1A1263F25619}"/>
                                            </p:graphicEl>
                                          </p:spTgt>
                                        </p:tgtEl>
                                        <p:attrNameLst>
                                          <p:attrName>ppt_w</p:attrName>
                                        </p:attrNameLst>
                                      </p:cBhvr>
                                      <p:tavLst>
                                        <p:tav tm="0">
                                          <p:val>
                                            <p:strVal val="#ppt_w*0.70"/>
                                          </p:val>
                                        </p:tav>
                                        <p:tav tm="100000">
                                          <p:val>
                                            <p:strVal val="#ppt_w"/>
                                          </p:val>
                                        </p:tav>
                                      </p:tavLst>
                                    </p:anim>
                                    <p:anim calcmode="lin" valueType="num">
                                      <p:cBhvr>
                                        <p:cTn id="22" dur="1000" fill="hold"/>
                                        <p:tgtEl>
                                          <p:spTgt spid="5">
                                            <p:graphicEl>
                                              <a:dgm id="{7D319365-36DD-468B-8BCF-1A1263F25619}"/>
                                            </p:graphicEl>
                                          </p:spTgt>
                                        </p:tgtEl>
                                        <p:attrNameLst>
                                          <p:attrName>ppt_h</p:attrName>
                                        </p:attrNameLst>
                                      </p:cBhvr>
                                      <p:tavLst>
                                        <p:tav tm="0">
                                          <p:val>
                                            <p:strVal val="#ppt_h"/>
                                          </p:val>
                                        </p:tav>
                                        <p:tav tm="100000">
                                          <p:val>
                                            <p:strVal val="#ppt_h"/>
                                          </p:val>
                                        </p:tav>
                                      </p:tavLst>
                                    </p:anim>
                                    <p:animEffect transition="in" filter="fade">
                                      <p:cBhvr>
                                        <p:cTn id="23" dur="1000"/>
                                        <p:tgtEl>
                                          <p:spTgt spid="5">
                                            <p:graphicEl>
                                              <a:dgm id="{7D319365-36DD-468B-8BCF-1A1263F2561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extérieur, nuageux, nuages, herbe&#10;&#10;Description générée automatiquement">
            <a:extLst>
              <a:ext uri="{FF2B5EF4-FFF2-40B4-BE49-F238E27FC236}">
                <a16:creationId xmlns:a16="http://schemas.microsoft.com/office/drawing/2014/main" xmlns="" id="{A3FBA58E-6D36-4C97-9E73-8EFD92B03503}"/>
              </a:ext>
            </a:extLst>
          </p:cNvPr>
          <p:cNvPicPr>
            <a:picLocks noChangeAspect="1"/>
          </p:cNvPicPr>
          <p:nvPr/>
        </p:nvPicPr>
        <p:blipFill rotWithShape="1">
          <a:blip r:embed="rId3"/>
          <a:srcRect l="9142" t="9091" r="26214"/>
          <a:stretch/>
        </p:blipFill>
        <p:spPr>
          <a:xfrm>
            <a:off x="3718560" y="10"/>
            <a:ext cx="5425440" cy="6857990"/>
          </a:xfrm>
          <a:prstGeom prst="rect">
            <a:avLst/>
          </a:prstGeom>
        </p:spPr>
      </p:pic>
      <p:sp>
        <p:nvSpPr>
          <p:cNvPr id="2" name="Titre 1">
            <a:extLst>
              <a:ext uri="{FF2B5EF4-FFF2-40B4-BE49-F238E27FC236}">
                <a16:creationId xmlns:a16="http://schemas.microsoft.com/office/drawing/2014/main" xmlns="" id="{3CAA3C03-9152-4428-BF0D-34C3D59924EA}"/>
              </a:ext>
            </a:extLst>
          </p:cNvPr>
          <p:cNvSpPr>
            <a:spLocks noGrp="1"/>
          </p:cNvSpPr>
          <p:nvPr>
            <p:ph type="title"/>
          </p:nvPr>
        </p:nvSpPr>
        <p:spPr>
          <a:xfrm>
            <a:off x="278320" y="1161288"/>
            <a:ext cx="2578608" cy="1124712"/>
          </a:xfrm>
        </p:spPr>
        <p:txBody>
          <a:bodyPr anchor="b">
            <a:normAutofit/>
          </a:bodyPr>
          <a:lstStyle/>
          <a:p>
            <a:r>
              <a:rPr lang="fr-CA" sz="2400" b="1" dirty="0">
                <a:solidFill>
                  <a:schemeClr val="bg1"/>
                </a:solidFill>
              </a:rPr>
              <a:t>Conclusion</a:t>
            </a:r>
          </a:p>
        </p:txBody>
      </p:sp>
      <p:sp>
        <p:nvSpPr>
          <p:cNvPr id="3" name="Espace réservé du contenu 2">
            <a:extLst>
              <a:ext uri="{FF2B5EF4-FFF2-40B4-BE49-F238E27FC236}">
                <a16:creationId xmlns:a16="http://schemas.microsoft.com/office/drawing/2014/main" xmlns="" id="{0F733268-9DEF-48DB-AC8F-4306CA9D29AE}"/>
              </a:ext>
            </a:extLst>
          </p:cNvPr>
          <p:cNvSpPr>
            <a:spLocks noGrp="1"/>
          </p:cNvSpPr>
          <p:nvPr>
            <p:ph idx="1"/>
          </p:nvPr>
        </p:nvSpPr>
        <p:spPr>
          <a:xfrm>
            <a:off x="278320" y="2718054"/>
            <a:ext cx="3318320" cy="3207258"/>
          </a:xfrm>
        </p:spPr>
        <p:txBody>
          <a:bodyPr anchor="t">
            <a:normAutofit/>
          </a:bodyPr>
          <a:lstStyle/>
          <a:p>
            <a:pPr marL="0" indent="0">
              <a:buNone/>
            </a:pPr>
            <a:r>
              <a:rPr lang="fr-CA" sz="2000" dirty="0">
                <a:solidFill>
                  <a:schemeClr val="bg1"/>
                </a:solidFill>
              </a:rPr>
              <a:t>La vision globale c’est :</a:t>
            </a:r>
          </a:p>
          <a:p>
            <a:pPr marL="0" indent="0">
              <a:buNone/>
            </a:pPr>
            <a:endParaRPr lang="fr-CA" sz="2000" dirty="0">
              <a:solidFill>
                <a:schemeClr val="bg1"/>
              </a:solidFill>
            </a:endParaRPr>
          </a:p>
          <a:p>
            <a:pPr marL="342900" lvl="1" indent="-342900"/>
            <a:r>
              <a:rPr lang="fr-CA" sz="2000" i="1" dirty="0">
                <a:solidFill>
                  <a:schemeClr val="bg1"/>
                </a:solidFill>
              </a:rPr>
              <a:t>Soutenir la personne dans le développement de son côté sain</a:t>
            </a:r>
          </a:p>
          <a:p>
            <a:pPr marL="342900" lvl="1" indent="-342900"/>
            <a:r>
              <a:rPr lang="fr-CA" sz="2000" i="1" dirty="0">
                <a:solidFill>
                  <a:schemeClr val="bg1"/>
                </a:solidFill>
              </a:rPr>
              <a:t>Optimiser la santé mentale globale</a:t>
            </a:r>
          </a:p>
          <a:p>
            <a:pPr marL="342900" lvl="1" indent="-342900"/>
            <a:r>
              <a:rPr lang="fr-CA" sz="2000" i="1" dirty="0">
                <a:solidFill>
                  <a:srgbClr val="FFC000"/>
                </a:solidFill>
              </a:rPr>
              <a:t>Cibler à la fois la personne et son environnement </a:t>
            </a:r>
          </a:p>
          <a:p>
            <a:pPr marL="342900" lvl="1" indent="-342900">
              <a:buFont typeface="Wingdings" panose="05000000000000000000" pitchFamily="2" charset="2"/>
              <a:buChar char="q"/>
            </a:pPr>
            <a:endParaRPr lang="fr-CA" sz="1500" dirty="0"/>
          </a:p>
          <a:p>
            <a:endParaRPr lang="fr-CA" sz="1500" dirty="0"/>
          </a:p>
        </p:txBody>
      </p:sp>
      <p:cxnSp>
        <p:nvCxnSpPr>
          <p:cNvPr id="5" name="Connecteur droit 4">
            <a:extLst>
              <a:ext uri="{FF2B5EF4-FFF2-40B4-BE49-F238E27FC236}">
                <a16:creationId xmlns:a16="http://schemas.microsoft.com/office/drawing/2014/main" xmlns="" id="{56187D04-BC6F-48CD-97E2-15184B52F3FE}"/>
              </a:ext>
            </a:extLst>
          </p:cNvPr>
          <p:cNvCxnSpPr>
            <a:cxnSpLocks/>
          </p:cNvCxnSpPr>
          <p:nvPr/>
        </p:nvCxnSpPr>
        <p:spPr>
          <a:xfrm>
            <a:off x="3718560" y="0"/>
            <a:ext cx="0" cy="6857990"/>
          </a:xfrm>
          <a:prstGeom prst="line">
            <a:avLst/>
          </a:prstGeom>
          <a:ln w="38100"/>
        </p:spPr>
        <p:style>
          <a:lnRef idx="1">
            <a:schemeClr val="dk1"/>
          </a:lnRef>
          <a:fillRef idx="0">
            <a:schemeClr val="dk1"/>
          </a:fillRef>
          <a:effectRef idx="0">
            <a:schemeClr val="dk1"/>
          </a:effectRef>
          <a:fontRef idx="minor">
            <a:schemeClr val="tx1"/>
          </a:fontRef>
        </p:style>
      </p:cxnSp>
      <p:sp>
        <p:nvSpPr>
          <p:cNvPr id="9" name="Espace réservé du numéro de diapositive 8">
            <a:extLst>
              <a:ext uri="{FF2B5EF4-FFF2-40B4-BE49-F238E27FC236}">
                <a16:creationId xmlns:a16="http://schemas.microsoft.com/office/drawing/2014/main" xmlns="" id="{F1D8D501-728D-45B0-8030-EFC39C135EAD}"/>
              </a:ext>
            </a:extLst>
          </p:cNvPr>
          <p:cNvSpPr>
            <a:spLocks noGrp="1"/>
          </p:cNvSpPr>
          <p:nvPr>
            <p:ph type="sldNum" sz="quarter" idx="12"/>
          </p:nvPr>
        </p:nvSpPr>
        <p:spPr/>
        <p:txBody>
          <a:bodyPr/>
          <a:lstStyle/>
          <a:p>
            <a:fld id="{5CEA2F79-4073-4211-94B4-1F6D41B43204}" type="slidenum">
              <a:rPr lang="fr-CA" smtClean="0"/>
              <a:t>14</a:t>
            </a:fld>
            <a:endParaRPr lang="fr-CA"/>
          </a:p>
        </p:txBody>
      </p:sp>
    </p:spTree>
    <p:extLst>
      <p:ext uri="{BB962C8B-B14F-4D97-AF65-F5344CB8AC3E}">
        <p14:creationId xmlns:p14="http://schemas.microsoft.com/office/powerpoint/2010/main" val="1521797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ctrTitle"/>
          </p:nvPr>
        </p:nvSpPr>
        <p:spPr>
          <a:xfrm>
            <a:off x="324852" y="5091762"/>
            <a:ext cx="5875644" cy="1264588"/>
          </a:xfrm>
        </p:spPr>
        <p:txBody>
          <a:bodyPr anchor="ctr">
            <a:noAutofit/>
          </a:bodyPr>
          <a:lstStyle/>
          <a:p>
            <a:pPr algn="r"/>
            <a:r>
              <a:rPr lang="fr-CA" sz="3600" dirty="0">
                <a:solidFill>
                  <a:schemeClr val="bg1"/>
                </a:solidFill>
              </a:rPr>
              <a:t>Prendre soins de soi avant de prendre soins des autres</a:t>
            </a:r>
            <a:endParaRPr lang="fr-CA" sz="3600" dirty="0"/>
          </a:p>
        </p:txBody>
      </p:sp>
      <p:sp>
        <p:nvSpPr>
          <p:cNvPr id="8" name="Sous-titre 7"/>
          <p:cNvSpPr>
            <a:spLocks noGrp="1"/>
          </p:cNvSpPr>
          <p:nvPr>
            <p:ph type="subTitle" idx="1"/>
          </p:nvPr>
        </p:nvSpPr>
        <p:spPr>
          <a:xfrm>
            <a:off x="6374330" y="5091763"/>
            <a:ext cx="2230655" cy="1264587"/>
          </a:xfrm>
        </p:spPr>
        <p:txBody>
          <a:bodyPr anchor="ctr">
            <a:normAutofit/>
          </a:bodyPr>
          <a:lstStyle/>
          <a:p>
            <a:pPr algn="l"/>
            <a:r>
              <a:rPr lang="fr-CA" sz="1800" dirty="0">
                <a:solidFill>
                  <a:schemeClr val="bg1"/>
                </a:solidFill>
              </a:rPr>
              <a:t>Prendre soins de soi avant de prendre soins des autres</a:t>
            </a:r>
            <a:endParaRPr lang="fr-CA" sz="1700" dirty="0"/>
          </a:p>
        </p:txBody>
      </p:sp>
      <p:pic>
        <p:nvPicPr>
          <p:cNvPr id="2" name="Image 1">
            <a:extLst>
              <a:ext uri="{FF2B5EF4-FFF2-40B4-BE49-F238E27FC236}">
                <a16:creationId xmlns:a16="http://schemas.microsoft.com/office/drawing/2014/main" xmlns="" id="{150F9715-95F3-4AA9-8C92-15D74ED9C27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87" y="10"/>
            <a:ext cx="9143999" cy="4571990"/>
          </a:xfrm>
          <a:prstGeom prst="rect">
            <a:avLst/>
          </a:prstGeom>
        </p:spPr>
      </p:pic>
      <p:sp>
        <p:nvSpPr>
          <p:cNvPr id="6" name="Espace réservé du numéro de diapositive 5"/>
          <p:cNvSpPr>
            <a:spLocks noGrp="1"/>
          </p:cNvSpPr>
          <p:nvPr>
            <p:ph type="sldNum" sz="quarter" idx="12"/>
          </p:nvPr>
        </p:nvSpPr>
        <p:spPr>
          <a:xfrm>
            <a:off x="6457950" y="6356350"/>
            <a:ext cx="2057400" cy="365125"/>
          </a:xfrm>
          <a:prstGeom prst="ellipse">
            <a:avLst/>
          </a:prstGeom>
        </p:spPr>
        <p:txBody>
          <a:bodyPr>
            <a:normAutofit/>
          </a:bodyPr>
          <a:lstStyle/>
          <a:p>
            <a:pPr>
              <a:lnSpc>
                <a:spcPct val="90000"/>
              </a:lnSpc>
              <a:spcAft>
                <a:spcPts val="600"/>
              </a:spcAft>
            </a:pPr>
            <a:fld id="{91974DF9-AD47-4691-BA21-BBFCE3637A9A}" type="slidenum">
              <a:rPr lang="en-US">
                <a:solidFill>
                  <a:srgbClr val="FFFFFF">
                    <a:alpha val="80000"/>
                  </a:srgbClr>
                </a:solidFill>
              </a:rPr>
              <a:pPr>
                <a:lnSpc>
                  <a:spcPct val="90000"/>
                </a:lnSpc>
                <a:spcAft>
                  <a:spcPts val="600"/>
                </a:spcAft>
              </a:pPr>
              <a:t>15</a:t>
            </a:fld>
            <a:endParaRPr lang="en-US">
              <a:solidFill>
                <a:srgbClr val="FFFFFF">
                  <a:alpha val="80000"/>
                </a:srgbClr>
              </a:solidFill>
            </a:endParaRPr>
          </a:p>
        </p:txBody>
      </p:sp>
    </p:spTree>
    <p:extLst>
      <p:ext uri="{BB962C8B-B14F-4D97-AF65-F5344CB8AC3E}">
        <p14:creationId xmlns:p14="http://schemas.microsoft.com/office/powerpoint/2010/main" val="37278190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CABF4529-0B82-460D-AB8E-28AA07058F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5744130" y="679730"/>
            <a:ext cx="2963561" cy="3787041"/>
          </a:xfrm>
        </p:spPr>
        <p:txBody>
          <a:bodyPr vert="horz" lIns="91440" tIns="45720" rIns="91440" bIns="45720" rtlCol="0" anchor="b">
            <a:normAutofit/>
          </a:bodyPr>
          <a:lstStyle/>
          <a:p>
            <a:r>
              <a:rPr lang="en-US" sz="3200" dirty="0">
                <a:solidFill>
                  <a:schemeClr val="bg1"/>
                </a:solidFill>
              </a:rPr>
              <a:t>Vivre un </a:t>
            </a:r>
            <a:r>
              <a:rPr lang="en-US" sz="3200" dirty="0" err="1">
                <a:solidFill>
                  <a:schemeClr val="bg1"/>
                </a:solidFill>
              </a:rPr>
              <a:t>problème</a:t>
            </a:r>
            <a:r>
              <a:rPr lang="en-US" sz="3200" dirty="0">
                <a:solidFill>
                  <a:schemeClr val="bg1"/>
                </a:solidFill>
              </a:rPr>
              <a:t> de santé </a:t>
            </a:r>
            <a:r>
              <a:rPr lang="en-US" sz="3200" dirty="0" err="1">
                <a:solidFill>
                  <a:schemeClr val="bg1"/>
                </a:solidFill>
              </a:rPr>
              <a:t>mentale</a:t>
            </a:r>
            <a:r>
              <a:rPr lang="en-US" sz="3200" dirty="0">
                <a:solidFill>
                  <a:schemeClr val="bg1"/>
                </a:solidFill>
              </a:rPr>
              <a:t> et la </a:t>
            </a:r>
            <a:r>
              <a:rPr lang="en-US" sz="3200" dirty="0" err="1">
                <a:solidFill>
                  <a:schemeClr val="bg1"/>
                </a:solidFill>
              </a:rPr>
              <a:t>stigmatisation</a:t>
            </a:r>
            <a:endParaRPr lang="en-US" sz="3200" dirty="0">
              <a:solidFill>
                <a:schemeClr val="bg1"/>
              </a:solidFill>
            </a:endParaRPr>
          </a:p>
        </p:txBody>
      </p:sp>
      <p:sp>
        <p:nvSpPr>
          <p:cNvPr id="13" name="Rectangle 12">
            <a:extLst>
              <a:ext uri="{FF2B5EF4-FFF2-40B4-BE49-F238E27FC236}">
                <a16:creationId xmlns:a16="http://schemas.microsoft.com/office/drawing/2014/main" xmlns="" id="{99413ED5-9ED4-4772-BCE4-2BCAE6B12E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739810" y="1011484"/>
            <a:ext cx="1715478" cy="51950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04357C93-F0CB-4A1C-8F77-4E90637898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6467" y="269325"/>
            <a:ext cx="4587584" cy="617193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descr="Une image contenant couvert, graffiti, intérieur, photo&#10;&#10;Description générée avec un niveau de confiance élevé">
            <a:extLst>
              <a:ext uri="{FF2B5EF4-FFF2-40B4-BE49-F238E27FC236}">
                <a16:creationId xmlns:a16="http://schemas.microsoft.com/office/drawing/2014/main" xmlns="" id="{DBAB8D97-07C0-4FF2-9FBE-77B5D2CD7512}"/>
              </a:ext>
            </a:extLst>
          </p:cNvPr>
          <p:cNvPicPr>
            <a:picLocks noChangeAspect="1"/>
          </p:cNvPicPr>
          <p:nvPr>
            <p:custDataLst>
              <p:tags r:id="rId1"/>
            </p:custDataLst>
          </p:nvPr>
        </p:nvPicPr>
        <p:blipFill rotWithShape="1">
          <a:blip r:embed="rId4"/>
          <a:srcRect l="28996" r="28995" b="-1"/>
          <a:stretch/>
        </p:blipFill>
        <p:spPr>
          <a:xfrm>
            <a:off x="706947" y="538941"/>
            <a:ext cx="4206623" cy="5632704"/>
          </a:xfrm>
          <a:prstGeom prst="rect">
            <a:avLst/>
          </a:prstGeom>
          <a:solidFill>
            <a:schemeClr val="bg1">
              <a:lumMod val="95000"/>
              <a:lumOff val="5000"/>
            </a:schemeClr>
          </a:solidFill>
        </p:spPr>
      </p:pic>
      <p:sp>
        <p:nvSpPr>
          <p:cNvPr id="17" name="Rectangle 16">
            <a:extLst>
              <a:ext uri="{FF2B5EF4-FFF2-40B4-BE49-F238E27FC236}">
                <a16:creationId xmlns:a16="http://schemas.microsoft.com/office/drawing/2014/main" xmlns="" id="{6CF143E5-57C3-46A3-91A2-EDAA7A8E6A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10591" y="2754068"/>
            <a:ext cx="111762" cy="1709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ce réservé du numéro de diapositive 4"/>
          <p:cNvSpPr>
            <a:spLocks noGrp="1"/>
          </p:cNvSpPr>
          <p:nvPr>
            <p:ph type="sldNum" sz="quarter" idx="12"/>
          </p:nvPr>
        </p:nvSpPr>
        <p:spPr>
          <a:xfrm>
            <a:off x="6457950" y="6492240"/>
            <a:ext cx="2057400" cy="365125"/>
          </a:xfrm>
        </p:spPr>
        <p:txBody>
          <a:bodyPr vert="horz" lIns="91440" tIns="45720" rIns="91440" bIns="45720" rtlCol="0" anchor="ctr">
            <a:normAutofit/>
          </a:bodyPr>
          <a:lstStyle/>
          <a:p>
            <a:pPr>
              <a:spcAft>
                <a:spcPts val="600"/>
              </a:spcAft>
              <a:defRPr/>
            </a:pPr>
            <a:fld id="{57BB7280-A59E-4D45-89F0-0439CDE18D3B}" type="slidenum">
              <a:rPr lang="en-US" smtClean="0">
                <a:solidFill>
                  <a:prstClr val="black">
                    <a:tint val="75000"/>
                  </a:prstClr>
                </a:solidFill>
                <a:latin typeface="Calibri" panose="020F0502020204030204"/>
              </a:rPr>
              <a:pPr>
                <a:spcAft>
                  <a:spcPts val="600"/>
                </a:spcAft>
                <a:defRPr/>
              </a:pPr>
              <a:t>16</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821259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32013"/>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xmlns="" id="{1CD81A2A-6ED4-4EF4-A14C-912D31E148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re 1">
            <a:extLst>
              <a:ext uri="{FF2B5EF4-FFF2-40B4-BE49-F238E27FC236}">
                <a16:creationId xmlns:a16="http://schemas.microsoft.com/office/drawing/2014/main" xmlns="" id="{84360B0D-671D-4271-A19F-BE6C9A57A3F9}"/>
              </a:ext>
            </a:extLst>
          </p:cNvPr>
          <p:cNvSpPr>
            <a:spLocks noGrp="1"/>
          </p:cNvSpPr>
          <p:nvPr>
            <p:ph type="title"/>
          </p:nvPr>
        </p:nvSpPr>
        <p:spPr>
          <a:xfrm>
            <a:off x="213360" y="365125"/>
            <a:ext cx="4460310" cy="1325563"/>
          </a:xfrm>
        </p:spPr>
        <p:txBody>
          <a:bodyPr>
            <a:normAutofit/>
          </a:bodyPr>
          <a:lstStyle/>
          <a:p>
            <a:pPr>
              <a:spcBef>
                <a:spcPts val="0"/>
              </a:spcBef>
              <a:defRPr/>
            </a:pPr>
            <a:r>
              <a:rPr lang="fr-CA" altLang="fr-FR" sz="2800" b="1" i="1" dirty="0">
                <a:solidFill>
                  <a:schemeClr val="bg1"/>
                </a:solidFill>
              </a:rPr>
              <a:t>Stratégies pour lutter contre la stigmatisation Le contact (l’éducation par)</a:t>
            </a:r>
            <a:endParaRPr lang="fr-CA" sz="2800" dirty="0">
              <a:solidFill>
                <a:schemeClr val="bg1"/>
              </a:solidFill>
            </a:endParaRPr>
          </a:p>
        </p:txBody>
      </p:sp>
      <p:sp>
        <p:nvSpPr>
          <p:cNvPr id="60" name="Freeform: Shape 59">
            <a:extLst>
              <a:ext uri="{FF2B5EF4-FFF2-40B4-BE49-F238E27FC236}">
                <a16:creationId xmlns:a16="http://schemas.microsoft.com/office/drawing/2014/main" xmlns="" id="{1661932C-CA15-4E17-B115-FAE7CBEE47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48992" y="1"/>
            <a:ext cx="866357"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contenu 2">
            <a:extLst>
              <a:ext uri="{FF2B5EF4-FFF2-40B4-BE49-F238E27FC236}">
                <a16:creationId xmlns:a16="http://schemas.microsoft.com/office/drawing/2014/main" xmlns="" id="{5AE8E0FD-D089-456A-92AE-65CB7ABBA424}"/>
              </a:ext>
            </a:extLst>
          </p:cNvPr>
          <p:cNvSpPr>
            <a:spLocks noGrp="1"/>
          </p:cNvSpPr>
          <p:nvPr>
            <p:ph idx="1"/>
          </p:nvPr>
        </p:nvSpPr>
        <p:spPr>
          <a:xfrm>
            <a:off x="213360" y="1825624"/>
            <a:ext cx="4460310" cy="4768215"/>
          </a:xfrm>
        </p:spPr>
        <p:txBody>
          <a:bodyPr>
            <a:normAutofit lnSpcReduction="10000"/>
          </a:bodyPr>
          <a:lstStyle/>
          <a:p>
            <a:pPr marL="0" indent="0">
              <a:buNone/>
            </a:pPr>
            <a:r>
              <a:rPr lang="fr-CA" sz="1800" b="1" dirty="0">
                <a:solidFill>
                  <a:schemeClr val="bg1"/>
                </a:solidFill>
              </a:rPr>
              <a:t>Le contact</a:t>
            </a:r>
          </a:p>
          <a:p>
            <a:pPr lvl="0"/>
            <a:r>
              <a:rPr lang="fr-CA" sz="1800" dirty="0">
                <a:solidFill>
                  <a:schemeClr val="bg1"/>
                </a:solidFill>
              </a:rPr>
              <a:t>Favoriser les interactions interpersonnelles positives entre une personne ayant ou ayant eu un problème de santé mentale (qui dévoile sa condition) et une personne du public en général.</a:t>
            </a:r>
          </a:p>
          <a:p>
            <a:pPr lvl="0"/>
            <a:r>
              <a:rPr lang="fr-CA" sz="1800" dirty="0">
                <a:solidFill>
                  <a:schemeClr val="bg1"/>
                </a:solidFill>
              </a:rPr>
              <a:t>Peut provoquer un changement d’attitudes à long terme et influer sur le comportement. </a:t>
            </a:r>
          </a:p>
          <a:p>
            <a:pPr marL="0" indent="0">
              <a:buNone/>
            </a:pPr>
            <a:r>
              <a:rPr lang="fr-CA" sz="1800" b="1" dirty="0">
                <a:solidFill>
                  <a:schemeClr val="bg1"/>
                </a:solidFill>
              </a:rPr>
              <a:t>Conditions gagnantes : </a:t>
            </a:r>
            <a:r>
              <a:rPr lang="fr-CA" sz="1800" dirty="0">
                <a:solidFill>
                  <a:schemeClr val="bg1"/>
                </a:solidFill>
              </a:rPr>
              <a:t>L’égalité entre les participants à un contact, la possibilité d’interagir et d’échanger des idées, le fait d’avoir des objectifs mutuels</a:t>
            </a:r>
          </a:p>
          <a:p>
            <a:pPr marL="0" indent="0">
              <a:buNone/>
            </a:pPr>
            <a:r>
              <a:rPr lang="fr-CA" sz="1800" dirty="0">
                <a:solidFill>
                  <a:schemeClr val="bg1"/>
                </a:solidFill>
              </a:rPr>
              <a:t>Formation stigmatisation réseau de la santé</a:t>
            </a:r>
          </a:p>
          <a:p>
            <a:pPr marL="0" indent="0">
              <a:buNone/>
            </a:pPr>
            <a:r>
              <a:rPr lang="fr-CA" sz="1800" i="1" dirty="0">
                <a:solidFill>
                  <a:schemeClr val="bg1"/>
                </a:solidFill>
              </a:rPr>
              <a:t>Journées annuelles de santé mentale 2016 - Faire ensemble et autrement</a:t>
            </a:r>
          </a:p>
          <a:p>
            <a:pPr marL="0" indent="0">
              <a:buNone/>
            </a:pPr>
            <a:r>
              <a:rPr lang="fr-CA" sz="1800" i="1" dirty="0">
                <a:solidFill>
                  <a:schemeClr val="bg1"/>
                </a:solidFill>
              </a:rPr>
              <a:t>Montréal, 2 et 3 mai 2016</a:t>
            </a:r>
          </a:p>
          <a:p>
            <a:pPr marL="0" indent="0">
              <a:buNone/>
            </a:pPr>
            <a:endParaRPr lang="fr-CA" sz="1500" dirty="0"/>
          </a:p>
          <a:p>
            <a:pPr marL="0" indent="0">
              <a:buNone/>
            </a:pPr>
            <a:endParaRPr lang="fr-CA" sz="1500" dirty="0"/>
          </a:p>
          <a:p>
            <a:pPr marL="0" indent="0">
              <a:buNone/>
            </a:pPr>
            <a:endParaRPr lang="fr-CA" sz="1500" dirty="0"/>
          </a:p>
          <a:p>
            <a:pPr marL="0" indent="0">
              <a:buNone/>
            </a:pPr>
            <a:endParaRPr lang="fr-CA" sz="1500" dirty="0"/>
          </a:p>
          <a:p>
            <a:pPr marL="0" indent="0">
              <a:buNone/>
            </a:pPr>
            <a:endParaRPr lang="fr-CA" sz="1500" dirty="0"/>
          </a:p>
        </p:txBody>
      </p:sp>
      <p:sp>
        <p:nvSpPr>
          <p:cNvPr id="62" name="Oval 61">
            <a:extLst>
              <a:ext uri="{FF2B5EF4-FFF2-40B4-BE49-F238E27FC236}">
                <a16:creationId xmlns:a16="http://schemas.microsoft.com/office/drawing/2014/main" xmlns="" id="{8590ADD5-9383-4D3D-9047-3DA2593CCB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06138" y="3423959"/>
            <a:ext cx="405617"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 descr="C:\Users\AQRP\AppData\Local\Microsoft\Windows\Temporary Internet Files\Content.IE5\227PWAXM\MC900311770[1].wmf">
            <a:extLst>
              <a:ext uri="{FF2B5EF4-FFF2-40B4-BE49-F238E27FC236}">
                <a16:creationId xmlns:a16="http://schemas.microsoft.com/office/drawing/2014/main" xmlns="" id="{69620D1A-43C6-4370-8670-7D2B086EB1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15388" y="2034501"/>
            <a:ext cx="2835788" cy="2145019"/>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sp>
        <p:nvSpPr>
          <p:cNvPr id="64" name="Freeform: Shape 63">
            <a:extLst>
              <a:ext uri="{FF2B5EF4-FFF2-40B4-BE49-F238E27FC236}">
                <a16:creationId xmlns:a16="http://schemas.microsoft.com/office/drawing/2014/main" xmlns="" id="{DABE3E45-88CF-45D8-8D40-C773324D93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062201" y="1"/>
            <a:ext cx="1550211"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66" name="Straight Connector 65">
            <a:extLst>
              <a:ext uri="{FF2B5EF4-FFF2-40B4-BE49-F238E27FC236}">
                <a16:creationId xmlns:a16="http://schemas.microsoft.com/office/drawing/2014/main" xmlns="" id="{49CD1692-827B-4C8D-B4A1-134FD04CF4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104058"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68" name="Freeform: Shape 67">
            <a:extLst>
              <a:ext uri="{FF2B5EF4-FFF2-40B4-BE49-F238E27FC236}">
                <a16:creationId xmlns:a16="http://schemas.microsoft.com/office/drawing/2014/main" xmlns="" id="{B91ECDA9-56DC-4270-8F33-01C5637B8C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463438">
            <a:off x="5592435" y="5166682"/>
            <a:ext cx="1376793"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xmlns="" id="{75F47824-961D-465D-84F9-EAE11BC617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07145" y="6033795"/>
            <a:ext cx="1493298"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2" name="Freeform: Shape 71">
            <a:extLst>
              <a:ext uri="{FF2B5EF4-FFF2-40B4-BE49-F238E27FC236}">
                <a16:creationId xmlns:a16="http://schemas.microsoft.com/office/drawing/2014/main" xmlns="" id="{FEC9DA3E-C1D7-472D-B7C0-F71AE41FBA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38772" y="5519196"/>
            <a:ext cx="1005228"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7" name="Espace réservé du numéro de diapositive 6">
            <a:extLst>
              <a:ext uri="{FF2B5EF4-FFF2-40B4-BE49-F238E27FC236}">
                <a16:creationId xmlns:a16="http://schemas.microsoft.com/office/drawing/2014/main" xmlns="" id="{74E8EFE1-3A29-4616-9319-8712F04F87C2}"/>
              </a:ext>
            </a:extLst>
          </p:cNvPr>
          <p:cNvSpPr>
            <a:spLocks noGrp="1"/>
          </p:cNvSpPr>
          <p:nvPr>
            <p:ph type="sldNum" sz="quarter" idx="12"/>
          </p:nvPr>
        </p:nvSpPr>
        <p:spPr/>
        <p:txBody>
          <a:bodyPr/>
          <a:lstStyle/>
          <a:p>
            <a:fld id="{5CEA2F79-4073-4211-94B4-1F6D41B43204}" type="slidenum">
              <a:rPr lang="fr-CA" smtClean="0"/>
              <a:t>17</a:t>
            </a:fld>
            <a:endParaRPr lang="fr-CA"/>
          </a:p>
        </p:txBody>
      </p:sp>
    </p:spTree>
    <p:extLst>
      <p:ext uri="{BB962C8B-B14F-4D97-AF65-F5344CB8AC3E}">
        <p14:creationId xmlns:p14="http://schemas.microsoft.com/office/powerpoint/2010/main" val="284895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3201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1F4A1B5-7627-42FA-AD36-19528A913CA6}"/>
              </a:ext>
            </a:extLst>
          </p:cNvPr>
          <p:cNvSpPr>
            <a:spLocks noGrp="1"/>
          </p:cNvSpPr>
          <p:nvPr>
            <p:ph type="title"/>
          </p:nvPr>
        </p:nvSpPr>
        <p:spPr>
          <a:xfrm>
            <a:off x="3724072" y="629266"/>
            <a:ext cx="4939868" cy="1676603"/>
          </a:xfrm>
        </p:spPr>
        <p:txBody>
          <a:bodyPr>
            <a:normAutofit/>
          </a:bodyPr>
          <a:lstStyle/>
          <a:p>
            <a:r>
              <a:rPr lang="fr-CA" altLang="fr-FR" sz="2800" b="1" dirty="0">
                <a:solidFill>
                  <a:schemeClr val="bg1"/>
                </a:solidFill>
              </a:rPr>
              <a:t>Stratégies pour lutter contre la stigmatisation. </a:t>
            </a:r>
            <a:r>
              <a:rPr lang="fr-CA" altLang="fr-FR" sz="2800" b="1" i="1" dirty="0">
                <a:solidFill>
                  <a:schemeClr val="bg1"/>
                </a:solidFill>
              </a:rPr>
              <a:t>Le contact et le dévoilement</a:t>
            </a:r>
            <a:endParaRPr lang="fr-CA" sz="2800" dirty="0">
              <a:solidFill>
                <a:schemeClr val="bg1"/>
              </a:solidFill>
            </a:endParaRPr>
          </a:p>
        </p:txBody>
      </p:sp>
      <p:pic>
        <p:nvPicPr>
          <p:cNvPr id="4" name="Picture 2">
            <a:extLst>
              <a:ext uri="{FF2B5EF4-FFF2-40B4-BE49-F238E27FC236}">
                <a16:creationId xmlns:a16="http://schemas.microsoft.com/office/drawing/2014/main" xmlns="" id="{C64FF4D5-DF36-4F20-A0CC-77992AC4506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188" r="23346"/>
          <a:stretch/>
        </p:blipFill>
        <p:spPr bwMode="auto">
          <a:xfrm>
            <a:off x="20" y="10"/>
            <a:ext cx="3476673" cy="6857990"/>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contenu 2">
            <a:extLst>
              <a:ext uri="{FF2B5EF4-FFF2-40B4-BE49-F238E27FC236}">
                <a16:creationId xmlns:a16="http://schemas.microsoft.com/office/drawing/2014/main" xmlns="" id="{56C5A3B3-8D82-477D-AD61-E7C89278C1AA}"/>
              </a:ext>
            </a:extLst>
          </p:cNvPr>
          <p:cNvSpPr>
            <a:spLocks noGrp="1"/>
          </p:cNvSpPr>
          <p:nvPr>
            <p:ph idx="1"/>
          </p:nvPr>
        </p:nvSpPr>
        <p:spPr>
          <a:xfrm>
            <a:off x="3724073" y="2438400"/>
            <a:ext cx="4939867" cy="3785419"/>
          </a:xfrm>
        </p:spPr>
        <p:txBody>
          <a:bodyPr>
            <a:normAutofit/>
          </a:bodyPr>
          <a:lstStyle/>
          <a:p>
            <a:pPr marL="0" indent="0">
              <a:buNone/>
            </a:pPr>
            <a:r>
              <a:rPr lang="fr-CA" sz="1900" dirty="0">
                <a:solidFill>
                  <a:schemeClr val="bg1"/>
                </a:solidFill>
              </a:rPr>
              <a:t>IL EST TRÈS IMPORTANT DE SAISIR CE QUE SIGNIFIE SE DÉVOILER POUR UNE PERSONNE, SURTOUT </a:t>
            </a:r>
            <a:r>
              <a:rPr lang="fr-CA" sz="1900" b="1" dirty="0">
                <a:solidFill>
                  <a:schemeClr val="bg1"/>
                </a:solidFill>
              </a:rPr>
              <a:t>LES DÉFIS, LES RISQUES ET LES IMPRÉVUS </a:t>
            </a:r>
            <a:r>
              <a:rPr lang="fr-CA" sz="1900" dirty="0">
                <a:solidFill>
                  <a:schemeClr val="bg1"/>
                </a:solidFill>
              </a:rPr>
              <a:t>QUE CETTE ACTION COMPORTE.</a:t>
            </a:r>
          </a:p>
          <a:p>
            <a:r>
              <a:rPr lang="fr-FR" sz="1900" b="1" dirty="0">
                <a:ln w="1905"/>
                <a:solidFill>
                  <a:schemeClr val="bg1"/>
                </a:solidFill>
                <a:effectLst>
                  <a:innerShdw blurRad="69850" dist="43180" dir="5400000">
                    <a:srgbClr val="000000">
                      <a:alpha val="65000"/>
                    </a:srgbClr>
                  </a:innerShdw>
                </a:effectLst>
              </a:rPr>
              <a:t>ON NE PEUT SIMPLEMENT DEMANDER </a:t>
            </a:r>
            <a:r>
              <a:rPr lang="fr-FR" sz="1900" b="1" dirty="0" smtClean="0">
                <a:ln w="1905"/>
                <a:solidFill>
                  <a:schemeClr val="bg1"/>
                </a:solidFill>
                <a:effectLst>
                  <a:innerShdw blurRad="69850" dist="43180" dir="5400000">
                    <a:srgbClr val="000000">
                      <a:alpha val="65000"/>
                    </a:srgbClr>
                  </a:innerShdw>
                </a:effectLst>
              </a:rPr>
              <a:t>À </a:t>
            </a:r>
            <a:r>
              <a:rPr lang="fr-FR" sz="1900" b="1" dirty="0">
                <a:ln w="1905"/>
                <a:solidFill>
                  <a:schemeClr val="bg1"/>
                </a:solidFill>
                <a:effectLst>
                  <a:innerShdw blurRad="69850" dist="43180" dir="5400000">
                    <a:srgbClr val="000000">
                      <a:alpha val="65000"/>
                    </a:srgbClr>
                  </a:innerShdw>
                </a:effectLst>
              </a:rPr>
              <a:t>QUELQU’UN DE SE DÉVOILER POUR LA CAUSE ET IGNORER LES IMPACTS POSSIBLES SUR SA VIE…</a:t>
            </a:r>
          </a:p>
          <a:p>
            <a:pPr marL="0" indent="0" algn="r">
              <a:buNone/>
            </a:pPr>
            <a:r>
              <a:rPr lang="fr-CA" sz="1600" i="1" dirty="0">
                <a:solidFill>
                  <a:schemeClr val="bg1"/>
                </a:solidFill>
              </a:rPr>
              <a:t>Journées annuelles de santé mentale 2016 - Faire ensemble et autrement</a:t>
            </a:r>
          </a:p>
          <a:p>
            <a:pPr marL="0" indent="0" algn="r">
              <a:buNone/>
            </a:pPr>
            <a:r>
              <a:rPr lang="fr-CA" sz="1600" i="1" dirty="0">
                <a:solidFill>
                  <a:schemeClr val="bg1"/>
                </a:solidFill>
              </a:rPr>
              <a:t>Montréal, 2 et 3 mai 2016</a:t>
            </a:r>
            <a:endParaRPr lang="fr-FR" sz="1600" b="1" dirty="0">
              <a:ln w="1905"/>
              <a:solidFill>
                <a:schemeClr val="bg1"/>
              </a:solidFill>
              <a:effectLst>
                <a:innerShdw blurRad="69850" dist="43180" dir="5400000">
                  <a:srgbClr val="000000">
                    <a:alpha val="65000"/>
                  </a:srgbClr>
                </a:innerShdw>
              </a:effectLst>
            </a:endParaRPr>
          </a:p>
          <a:p>
            <a:pPr marL="0" indent="0">
              <a:buNone/>
            </a:pPr>
            <a:endParaRPr lang="fr-CA" sz="1900" dirty="0"/>
          </a:p>
        </p:txBody>
      </p:sp>
      <p:sp>
        <p:nvSpPr>
          <p:cNvPr id="5" name="Espace réservé du numéro de diapositive 4">
            <a:extLst>
              <a:ext uri="{FF2B5EF4-FFF2-40B4-BE49-F238E27FC236}">
                <a16:creationId xmlns:a16="http://schemas.microsoft.com/office/drawing/2014/main" xmlns="" id="{E071798B-CEA7-4BD1-A3C7-1F0E6AED78FD}"/>
              </a:ext>
            </a:extLst>
          </p:cNvPr>
          <p:cNvSpPr>
            <a:spLocks noGrp="1"/>
          </p:cNvSpPr>
          <p:nvPr>
            <p:ph type="sldNum" sz="quarter" idx="12"/>
          </p:nvPr>
        </p:nvSpPr>
        <p:spPr/>
        <p:txBody>
          <a:bodyPr/>
          <a:lstStyle/>
          <a:p>
            <a:fld id="{5CEA2F79-4073-4211-94B4-1F6D41B43204}" type="slidenum">
              <a:rPr lang="fr-CA" smtClean="0"/>
              <a:t>18</a:t>
            </a:fld>
            <a:endParaRPr lang="fr-CA"/>
          </a:p>
        </p:txBody>
      </p:sp>
    </p:spTree>
    <p:extLst>
      <p:ext uri="{BB962C8B-B14F-4D97-AF65-F5344CB8AC3E}">
        <p14:creationId xmlns:p14="http://schemas.microsoft.com/office/powerpoint/2010/main" val="300949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32013"/>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xmlns="" id="{E45B1D5C-0827-4AF0-8186-11FC5A8B8B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4">
            <a:extLst>
              <a:ext uri="{FF2B5EF4-FFF2-40B4-BE49-F238E27FC236}">
                <a16:creationId xmlns:a16="http://schemas.microsoft.com/office/drawing/2014/main" xmlns="" id="{7FF71199-2556-4474-9241-ECA465BDC45C}"/>
              </a:ext>
            </a:extLst>
          </p:cNvPr>
          <p:cNvSpPr>
            <a:spLocks noGrp="1"/>
          </p:cNvSpPr>
          <p:nvPr>
            <p:ph type="title"/>
          </p:nvPr>
        </p:nvSpPr>
        <p:spPr>
          <a:xfrm>
            <a:off x="6950931" y="2023110"/>
            <a:ext cx="1852218" cy="2846070"/>
          </a:xfrm>
        </p:spPr>
        <p:txBody>
          <a:bodyPr vert="horz" lIns="91440" tIns="45720" rIns="91440" bIns="45720" rtlCol="0" anchor="ctr">
            <a:normAutofit/>
          </a:bodyPr>
          <a:lstStyle/>
          <a:p>
            <a:r>
              <a:rPr lang="en-US" sz="4800" b="1" dirty="0" err="1">
                <a:solidFill>
                  <a:schemeClr val="bg1"/>
                </a:solidFill>
              </a:rPr>
              <a:t>Vidéo</a:t>
            </a:r>
            <a:r>
              <a:rPr lang="en-US" sz="3200" dirty="0">
                <a:solidFill>
                  <a:schemeClr val="bg1"/>
                </a:solidFill>
              </a:rPr>
              <a:t/>
            </a:r>
            <a:br>
              <a:rPr lang="en-US" sz="3200" dirty="0">
                <a:solidFill>
                  <a:schemeClr val="bg1"/>
                </a:solidFill>
              </a:rPr>
            </a:br>
            <a:r>
              <a:rPr lang="en-US" sz="3200" i="1" dirty="0">
                <a:solidFill>
                  <a:schemeClr val="bg1"/>
                </a:solidFill>
              </a:rPr>
              <a:t>À livre </a:t>
            </a:r>
            <a:r>
              <a:rPr lang="en-US" sz="3200" i="1" dirty="0" err="1">
                <a:solidFill>
                  <a:schemeClr val="bg1"/>
                </a:solidFill>
              </a:rPr>
              <a:t>ouvert</a:t>
            </a:r>
            <a:endParaRPr lang="en-US" sz="3200" i="1" dirty="0">
              <a:solidFill>
                <a:schemeClr val="bg1"/>
              </a:solidFill>
            </a:endParaRPr>
          </a:p>
        </p:txBody>
      </p:sp>
      <p:sp>
        <p:nvSpPr>
          <p:cNvPr id="84" name="Rectangle 83">
            <a:extLst>
              <a:ext uri="{FF2B5EF4-FFF2-40B4-BE49-F238E27FC236}">
                <a16:creationId xmlns:a16="http://schemas.microsoft.com/office/drawing/2014/main" xmlns="" id="{99413ED5-9ED4-4772-BCE4-2BCAE6B12E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xmlns="" id="{04357C93-F0CB-4A1C-8F77-4E90637898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xmlns="" id="{A1A594F0-6A81-4F69-96AA-1330B6AD29DC}"/>
              </a:ext>
            </a:extLst>
          </p:cNvPr>
          <p:cNvPicPr>
            <a:picLocks noChangeAspect="1"/>
          </p:cNvPicPr>
          <p:nvPr/>
        </p:nvPicPr>
        <p:blipFill rotWithShape="1">
          <a:blip r:embed="rId3"/>
          <a:srcRect l="14254" r="12888" b="-1"/>
          <a:stretch/>
        </p:blipFill>
        <p:spPr>
          <a:xfrm>
            <a:off x="408928" y="858525"/>
            <a:ext cx="5706228" cy="5211906"/>
          </a:xfrm>
          <a:prstGeom prst="rect">
            <a:avLst/>
          </a:prstGeom>
        </p:spPr>
      </p:pic>
      <p:sp>
        <p:nvSpPr>
          <p:cNvPr id="88" name="Rectangle 87">
            <a:extLst>
              <a:ext uri="{FF2B5EF4-FFF2-40B4-BE49-F238E27FC236}">
                <a16:creationId xmlns:a16="http://schemas.microsoft.com/office/drawing/2014/main" xmlns="" id="{90F533E9-6690-41A8-A372-4C6C622D028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numéro de diapositive 2">
            <a:extLst>
              <a:ext uri="{FF2B5EF4-FFF2-40B4-BE49-F238E27FC236}">
                <a16:creationId xmlns:a16="http://schemas.microsoft.com/office/drawing/2014/main" xmlns="" id="{E9C9BB49-2023-4439-9CD7-3CD42ED034A4}"/>
              </a:ext>
            </a:extLst>
          </p:cNvPr>
          <p:cNvSpPr>
            <a:spLocks noGrp="1"/>
          </p:cNvSpPr>
          <p:nvPr>
            <p:ph type="sldNum" sz="quarter" idx="12"/>
          </p:nvPr>
        </p:nvSpPr>
        <p:spPr/>
        <p:txBody>
          <a:bodyPr/>
          <a:lstStyle/>
          <a:p>
            <a:fld id="{5CEA2F79-4073-4211-94B4-1F6D41B43204}" type="slidenum">
              <a:rPr lang="fr-CA" smtClean="0"/>
              <a:t>19</a:t>
            </a:fld>
            <a:endParaRPr lang="fr-CA"/>
          </a:p>
        </p:txBody>
      </p:sp>
    </p:spTree>
    <p:extLst>
      <p:ext uri="{BB962C8B-B14F-4D97-AF65-F5344CB8AC3E}">
        <p14:creationId xmlns:p14="http://schemas.microsoft.com/office/powerpoint/2010/main" val="222713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xmlns=""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Image 26">
            <a:extLst>
              <a:ext uri="{FF2B5EF4-FFF2-40B4-BE49-F238E27FC236}">
                <a16:creationId xmlns:a16="http://schemas.microsoft.com/office/drawing/2014/main" xmlns="" id="{C743ED75-B7DB-4FA7-9BCF-13148AEA7EC5}"/>
              </a:ext>
            </a:extLst>
          </p:cNvPr>
          <p:cNvPicPr>
            <a:picLocks noChangeAspect="1"/>
          </p:cNvPicPr>
          <p:nvPr/>
        </p:nvPicPr>
        <p:blipFill rotWithShape="1">
          <a:blip r:embed="rId4"/>
          <a:srcRect t="7684" r="13816" b="1404"/>
          <a:stretch/>
        </p:blipFill>
        <p:spPr>
          <a:xfrm>
            <a:off x="2642616" y="10"/>
            <a:ext cx="6501384" cy="6857990"/>
          </a:xfrm>
          <a:prstGeom prst="rect">
            <a:avLst/>
          </a:prstGeom>
        </p:spPr>
      </p:pic>
      <p:sp>
        <p:nvSpPr>
          <p:cNvPr id="94" name="Rectangle 93">
            <a:extLst>
              <a:ext uri="{FF2B5EF4-FFF2-40B4-BE49-F238E27FC236}">
                <a16:creationId xmlns:a16="http://schemas.microsoft.com/office/drawing/2014/main" xmlns=""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re 4">
            <a:extLst>
              <a:ext uri="{FF2B5EF4-FFF2-40B4-BE49-F238E27FC236}">
                <a16:creationId xmlns:a16="http://schemas.microsoft.com/office/drawing/2014/main" xmlns="" id="{0FA995F3-F9D8-475D-80B4-F3A4DC643652}"/>
              </a:ext>
            </a:extLst>
          </p:cNvPr>
          <p:cNvSpPr>
            <a:spLocks noGrp="1"/>
          </p:cNvSpPr>
          <p:nvPr>
            <p:ph type="title"/>
          </p:nvPr>
        </p:nvSpPr>
        <p:spPr>
          <a:xfrm>
            <a:off x="358485" y="1122363"/>
            <a:ext cx="3017520" cy="3204134"/>
          </a:xfrm>
        </p:spPr>
        <p:txBody>
          <a:bodyPr vert="horz" lIns="91440" tIns="45720" rIns="91440" bIns="45720" rtlCol="0" anchor="b">
            <a:normAutofit/>
          </a:bodyPr>
          <a:lstStyle/>
          <a:p>
            <a:r>
              <a:rPr lang="en-US" sz="3900"/>
              <a:t>À l’intention de la Journée de la femme – mars 2020</a:t>
            </a:r>
            <a:br>
              <a:rPr lang="en-US" sz="3900"/>
            </a:br>
            <a:endParaRPr lang="en-US" sz="3900"/>
          </a:p>
        </p:txBody>
      </p:sp>
      <p:sp>
        <p:nvSpPr>
          <p:cNvPr id="96" name="Rectangle 95">
            <a:extLst>
              <a:ext uri="{FF2B5EF4-FFF2-40B4-BE49-F238E27FC236}">
                <a16:creationId xmlns:a16="http://schemas.microsoft.com/office/drawing/2014/main" xmlns=""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8" name="Rectangle 97">
            <a:extLst>
              <a:ext uri="{FF2B5EF4-FFF2-40B4-BE49-F238E27FC236}">
                <a16:creationId xmlns:a16="http://schemas.microsoft.com/office/drawing/2014/main" xmlns=""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12"/>
            <p:custDataLst>
              <p:tags r:id="rId1"/>
            </p:custDataLst>
          </p:nvPr>
        </p:nvSpPr>
        <p:spPr>
          <a:xfrm>
            <a:off x="6728114" y="6356350"/>
            <a:ext cx="2057400" cy="365125"/>
          </a:xfrm>
          <a:prstGeom prst="ellipse">
            <a:avLst/>
          </a:prstGeom>
        </p:spPr>
        <p:txBody>
          <a:bodyPr vert="horz" lIns="91440" tIns="45720" rIns="91440" bIns="45720" rtlCol="0" anchor="ctr">
            <a:normAutofit/>
          </a:bodyPr>
          <a:lstStyle/>
          <a:p>
            <a:pPr>
              <a:spcAft>
                <a:spcPts val="600"/>
              </a:spcAft>
              <a:defRPr/>
            </a:pPr>
            <a:fld id="{1C5AF276-AA61-4442-AC32-8E322D03599C}" type="slidenum">
              <a:rPr lang="en-US" sz="1000">
                <a:solidFill>
                  <a:schemeClr val="tx1"/>
                </a:solidFill>
                <a:latin typeface="Calibri" panose="020F0502020204030204"/>
              </a:rPr>
              <a:pPr>
                <a:spcAft>
                  <a:spcPts val="600"/>
                </a:spcAft>
                <a:defRPr/>
              </a:pPr>
              <a:t>2</a:t>
            </a:fld>
            <a:endParaRPr lang="en-US" sz="1000">
              <a:solidFill>
                <a:schemeClr val="tx1"/>
              </a:solidFill>
              <a:latin typeface="Calibri" panose="020F0502020204030204"/>
            </a:endParaRPr>
          </a:p>
        </p:txBody>
      </p:sp>
      <p:sp>
        <p:nvSpPr>
          <p:cNvPr id="17" name="AutoShape 12" descr="Résultat de recherche d'images pour &quot;groupe de femmes&quot;">
            <a:extLst>
              <a:ext uri="{FF2B5EF4-FFF2-40B4-BE49-F238E27FC236}">
                <a16:creationId xmlns:a16="http://schemas.microsoft.com/office/drawing/2014/main" xmlns="" id="{F79DAE4B-19DC-438D-A77B-6D9F6CC784D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154256397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32013"/>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xmlns="" id="{9D25F302-27C5-414F-97F8-6EA0A6C028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Image 36" descr="Une image contenant extérieur, route, rue, parc&#10;&#10;Description générée automatiquement">
            <a:extLst>
              <a:ext uri="{FF2B5EF4-FFF2-40B4-BE49-F238E27FC236}">
                <a16:creationId xmlns:a16="http://schemas.microsoft.com/office/drawing/2014/main" xmlns="" id="{4EC1B690-3E93-451B-AAA6-2B82F84C73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6645" r="16646"/>
          <a:stretch/>
        </p:blipFill>
        <p:spPr>
          <a:xfrm>
            <a:off x="3615965" y="348856"/>
            <a:ext cx="5285455" cy="6160289"/>
          </a:xfrm>
          <a:custGeom>
            <a:avLst/>
            <a:gdLst/>
            <a:ahLst/>
            <a:cxnLst/>
            <a:rect l="l" t="t" r="r" b="b"/>
            <a:pathLst>
              <a:path w="7047273" h="6160289">
                <a:moveTo>
                  <a:pt x="0" y="0"/>
                </a:moveTo>
                <a:lnTo>
                  <a:pt x="7047273" y="0"/>
                </a:lnTo>
                <a:lnTo>
                  <a:pt x="7047273" y="2807326"/>
                </a:lnTo>
                <a:lnTo>
                  <a:pt x="3603828" y="6155120"/>
                </a:lnTo>
                <a:lnTo>
                  <a:pt x="7047273" y="6155120"/>
                </a:lnTo>
                <a:lnTo>
                  <a:pt x="7047273" y="6160289"/>
                </a:lnTo>
                <a:lnTo>
                  <a:pt x="0" y="6160289"/>
                </a:lnTo>
                <a:close/>
              </a:path>
            </a:pathLst>
          </a:custGeom>
          <a:solidFill>
            <a:srgbClr val="832013"/>
          </a:solidFill>
        </p:spPr>
      </p:pic>
      <p:sp>
        <p:nvSpPr>
          <p:cNvPr id="51" name="Right Triangle 50">
            <a:extLst>
              <a:ext uri="{FF2B5EF4-FFF2-40B4-BE49-F238E27FC236}">
                <a16:creationId xmlns:a16="http://schemas.microsoft.com/office/drawing/2014/main" xmlns="" id="{830A36F8-48C2-4842-A87B-8CE8DF4E7F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xmlns="" id="{51C89C42-AF83-451A-81EA-4728447557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0106027D-E48F-48BE-A1BE-941AB32C82D8}"/>
              </a:ext>
            </a:extLst>
          </p:cNvPr>
          <p:cNvSpPr>
            <a:spLocks noGrp="1"/>
          </p:cNvSpPr>
          <p:nvPr>
            <p:ph type="title"/>
          </p:nvPr>
        </p:nvSpPr>
        <p:spPr>
          <a:xfrm>
            <a:off x="842520" y="1119315"/>
            <a:ext cx="2409972" cy="2086165"/>
          </a:xfrm>
        </p:spPr>
        <p:txBody>
          <a:bodyPr>
            <a:normAutofit/>
          </a:bodyPr>
          <a:lstStyle/>
          <a:p>
            <a:r>
              <a:rPr lang="fr-CA" sz="2900" dirty="0">
                <a:solidFill>
                  <a:schemeClr val="bg1"/>
                </a:solidFill>
              </a:rPr>
              <a:t>Comprendre le rétablissement</a:t>
            </a:r>
          </a:p>
        </p:txBody>
      </p:sp>
      <p:sp>
        <p:nvSpPr>
          <p:cNvPr id="3" name="Espace réservé du contenu 2">
            <a:extLst>
              <a:ext uri="{FF2B5EF4-FFF2-40B4-BE49-F238E27FC236}">
                <a16:creationId xmlns:a16="http://schemas.microsoft.com/office/drawing/2014/main" xmlns="" id="{51D9D71A-8F57-45BA-BEA9-4404ABCBE6B6}"/>
              </a:ext>
            </a:extLst>
          </p:cNvPr>
          <p:cNvSpPr>
            <a:spLocks noGrp="1"/>
          </p:cNvSpPr>
          <p:nvPr>
            <p:ph idx="1"/>
          </p:nvPr>
        </p:nvSpPr>
        <p:spPr>
          <a:xfrm>
            <a:off x="842519" y="3205480"/>
            <a:ext cx="2409972" cy="2692400"/>
          </a:xfrm>
        </p:spPr>
        <p:txBody>
          <a:bodyPr anchor="t">
            <a:normAutofit/>
          </a:bodyPr>
          <a:lstStyle/>
          <a:p>
            <a:pPr marL="0" indent="0">
              <a:buNone/>
            </a:pPr>
            <a:endParaRPr lang="fr-CA" sz="1600" dirty="0"/>
          </a:p>
          <a:p>
            <a:pPr marL="0" indent="0">
              <a:buNone/>
            </a:pPr>
            <a:r>
              <a:rPr lang="fr-CA" sz="1800" dirty="0">
                <a:solidFill>
                  <a:schemeClr val="bg1"/>
                </a:solidFill>
              </a:rPr>
              <a:t>Objectif visé:</a:t>
            </a:r>
          </a:p>
          <a:p>
            <a:r>
              <a:rPr lang="fr-CA" sz="1800" dirty="0">
                <a:solidFill>
                  <a:schemeClr val="bg1"/>
                </a:solidFill>
              </a:rPr>
              <a:t>Situer notre point de départ comme groupe.</a:t>
            </a:r>
          </a:p>
        </p:txBody>
      </p:sp>
      <p:sp>
        <p:nvSpPr>
          <p:cNvPr id="4" name="Espace réservé du numéro de diapositive 3">
            <a:extLst>
              <a:ext uri="{FF2B5EF4-FFF2-40B4-BE49-F238E27FC236}">
                <a16:creationId xmlns:a16="http://schemas.microsoft.com/office/drawing/2014/main" xmlns="" id="{54CAAE19-86FA-44A6-980A-CCA75DFE0E96}"/>
              </a:ext>
            </a:extLst>
          </p:cNvPr>
          <p:cNvSpPr>
            <a:spLocks noGrp="1"/>
          </p:cNvSpPr>
          <p:nvPr>
            <p:ph type="sldNum" sz="quarter" idx="12"/>
          </p:nvPr>
        </p:nvSpPr>
        <p:spPr/>
        <p:txBody>
          <a:bodyPr/>
          <a:lstStyle/>
          <a:p>
            <a:fld id="{5CEA2F79-4073-4211-94B4-1F6D41B43204}" type="slidenum">
              <a:rPr lang="fr-CA" smtClean="0"/>
              <a:t>20</a:t>
            </a:fld>
            <a:endParaRPr lang="fr-CA"/>
          </a:p>
        </p:txBody>
      </p:sp>
    </p:spTree>
    <p:extLst>
      <p:ext uri="{BB962C8B-B14F-4D97-AF65-F5344CB8AC3E}">
        <p14:creationId xmlns:p14="http://schemas.microsoft.com/office/powerpoint/2010/main" val="1553932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D1864BA-F21F-4556-AA4D-50E5CE17797A}"/>
              </a:ext>
            </a:extLst>
          </p:cNvPr>
          <p:cNvSpPr>
            <a:spLocks noGrp="1"/>
          </p:cNvSpPr>
          <p:nvPr>
            <p:ph type="title"/>
            <p:custDataLst>
              <p:tags r:id="rId1"/>
            </p:custDataLst>
          </p:nvPr>
        </p:nvSpPr>
        <p:spPr>
          <a:xfrm>
            <a:off x="600824" y="1396289"/>
            <a:ext cx="3754752" cy="1325563"/>
          </a:xfrm>
        </p:spPr>
        <p:txBody>
          <a:bodyPr>
            <a:normAutofit/>
          </a:bodyPr>
          <a:lstStyle/>
          <a:p>
            <a:r>
              <a:rPr lang="fr-CA" sz="3400" dirty="0">
                <a:solidFill>
                  <a:schemeClr val="bg1"/>
                </a:solidFill>
              </a:rPr>
              <a:t>Le rétablissement, plus qu’un concept</a:t>
            </a:r>
          </a:p>
        </p:txBody>
      </p:sp>
      <p:sp>
        <p:nvSpPr>
          <p:cNvPr id="4" name="Espace réservé du numéro de diapositive 3">
            <a:extLst>
              <a:ext uri="{FF2B5EF4-FFF2-40B4-BE49-F238E27FC236}">
                <a16:creationId xmlns:a16="http://schemas.microsoft.com/office/drawing/2014/main" xmlns="" id="{A5146AC3-2479-4EA4-A4E1-6A699C2519B8}"/>
              </a:ext>
            </a:extLst>
          </p:cNvPr>
          <p:cNvSpPr>
            <a:spLocks noGrp="1"/>
          </p:cNvSpPr>
          <p:nvPr>
            <p:ph type="sldNum" sz="quarter" idx="12"/>
            <p:custDataLst>
              <p:tags r:id="rId2"/>
            </p:custDataLst>
          </p:nvPr>
        </p:nvSpPr>
        <p:spPr>
          <a:xfrm>
            <a:off x="416560" y="599325"/>
            <a:ext cx="629919" cy="548640"/>
          </a:xfrm>
          <a:prstGeom prst="ellipse">
            <a:avLst/>
          </a:prstGeom>
          <a:solidFill>
            <a:srgbClr val="65663A"/>
          </a:solidFill>
        </p:spPr>
        <p:txBody>
          <a:bodyPr anchor="ctr">
            <a:normAutofit/>
          </a:bodyPr>
          <a:lstStyle/>
          <a:p>
            <a:pPr marL="0" marR="0" lvl="0" indent="0" algn="ctr" defTabSz="457200" rtl="0" eaLnBrk="1" fontAlgn="auto" latinLnBrk="0" hangingPunct="1">
              <a:spcBef>
                <a:spcPts val="0"/>
              </a:spcBef>
              <a:spcAft>
                <a:spcPts val="600"/>
              </a:spcAft>
              <a:buClrTx/>
              <a:buSzTx/>
              <a:buFontTx/>
              <a:buNone/>
              <a:tabLst/>
              <a:defRPr/>
            </a:pPr>
            <a:fld id="{629637A9-119A-49DA-BD12-AAC58B377D80}" type="slidenum">
              <a:rPr kumimoji="0" lang="en-US" sz="13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ctr" defTabSz="457200" rtl="0" eaLnBrk="1" fontAlgn="auto" latinLnBrk="0" hangingPunct="1">
                <a:spcBef>
                  <a:spcPts val="0"/>
                </a:spcBef>
                <a:spcAft>
                  <a:spcPts val="600"/>
                </a:spcAft>
                <a:buClrTx/>
                <a:buSzTx/>
                <a:buFontTx/>
                <a:buNone/>
                <a:tabLst/>
                <a:defRPr/>
              </a:pPr>
              <a:t>21</a:t>
            </a:fld>
            <a:endParaRPr kumimoji="0" lang="en-US" sz="13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xmlns="" id="{A9E95E7E-6CB3-4096-B936-892E45E54D09}"/>
              </a:ext>
            </a:extLst>
          </p:cNvPr>
          <p:cNvSpPr>
            <a:spLocks noGrp="1"/>
          </p:cNvSpPr>
          <p:nvPr>
            <p:ph idx="1"/>
            <p:custDataLst>
              <p:tags r:id="rId3"/>
            </p:custDataLst>
          </p:nvPr>
        </p:nvSpPr>
        <p:spPr>
          <a:xfrm>
            <a:off x="604157" y="2871982"/>
            <a:ext cx="3754752" cy="3181684"/>
          </a:xfrm>
        </p:spPr>
        <p:txBody>
          <a:bodyPr anchor="t">
            <a:normAutofit lnSpcReduction="10000"/>
          </a:bodyPr>
          <a:lstStyle/>
          <a:p>
            <a:pPr>
              <a:buClr>
                <a:srgbClr val="71624B"/>
              </a:buClr>
            </a:pPr>
            <a:r>
              <a:rPr lang="fr-CA" sz="1800" dirty="0">
                <a:solidFill>
                  <a:schemeClr val="bg1"/>
                </a:solidFill>
              </a:rPr>
              <a:t>Le concept du rétablissement d’une maladie ou d’un handicap physique ne signifie pas que la souffrance n’existe plus,  que tous les symptômes ont été supprimés et que toutes les fonctions ont été restaurées.</a:t>
            </a:r>
          </a:p>
          <a:p>
            <a:pPr>
              <a:buClr>
                <a:srgbClr val="71624B"/>
              </a:buClr>
            </a:pPr>
            <a:r>
              <a:rPr lang="fr-CA" sz="1800" dirty="0">
                <a:solidFill>
                  <a:schemeClr val="bg1"/>
                </a:solidFill>
              </a:rPr>
              <a:t>Par exemple, une personne paraplégique peut se rétablir même si sa colonne vertébrale n’est pas restaurée. </a:t>
            </a:r>
          </a:p>
          <a:p>
            <a:pPr marL="0" indent="0">
              <a:buClr>
                <a:srgbClr val="71624B"/>
              </a:buClr>
              <a:buNone/>
            </a:pPr>
            <a:r>
              <a:rPr lang="fr-CA" sz="1800" dirty="0">
                <a:solidFill>
                  <a:schemeClr val="bg1"/>
                </a:solidFill>
              </a:rPr>
              <a:t> (Harrison, 1984)</a:t>
            </a:r>
          </a:p>
          <a:p>
            <a:pPr marL="0" indent="0">
              <a:buClr>
                <a:srgbClr val="71624B"/>
              </a:buClr>
              <a:buNone/>
            </a:pPr>
            <a:endParaRPr lang="fr-CA" sz="1600" dirty="0"/>
          </a:p>
        </p:txBody>
      </p:sp>
      <p:pic>
        <p:nvPicPr>
          <p:cNvPr id="6" name="Image 5">
            <a:extLst>
              <a:ext uri="{FF2B5EF4-FFF2-40B4-BE49-F238E27FC236}">
                <a16:creationId xmlns:a16="http://schemas.microsoft.com/office/drawing/2014/main" xmlns="" id="{243D8DBA-614A-4D0D-8BEC-7BA4EF1CD07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25884" y="10"/>
            <a:ext cx="4518116"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3705586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32013"/>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xmlns="" id="{9D25F302-27C5-414F-97F8-6EA0A6C028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a:extLst>
              <a:ext uri="{FF2B5EF4-FFF2-40B4-BE49-F238E27FC236}">
                <a16:creationId xmlns:a16="http://schemas.microsoft.com/office/drawing/2014/main" xmlns="" id="{7DA3FCB3-0B0A-4BC4-A6F0-1F125CB25DDB}"/>
              </a:ext>
            </a:extLst>
          </p:cNvPr>
          <p:cNvPicPr>
            <a:picLocks noChangeAspect="1"/>
          </p:cNvPicPr>
          <p:nvPr>
            <p:custDataLst>
              <p:tags r:id="rId1"/>
            </p:custDataLst>
          </p:nvPr>
        </p:nvPicPr>
        <p:blipFill rotWithShape="1">
          <a:blip r:embed="rId6"/>
          <a:srcRect l="14439" r="24429"/>
          <a:stretch/>
        </p:blipFill>
        <p:spPr>
          <a:xfrm>
            <a:off x="3615965" y="348856"/>
            <a:ext cx="5285455" cy="6160289"/>
          </a:xfrm>
          <a:custGeom>
            <a:avLst/>
            <a:gdLst/>
            <a:ahLst/>
            <a:cxnLst/>
            <a:rect l="l" t="t" r="r" b="b"/>
            <a:pathLst>
              <a:path w="7047273" h="6160289">
                <a:moveTo>
                  <a:pt x="0" y="0"/>
                </a:moveTo>
                <a:lnTo>
                  <a:pt x="7047273" y="0"/>
                </a:lnTo>
                <a:lnTo>
                  <a:pt x="7047273" y="2807326"/>
                </a:lnTo>
                <a:lnTo>
                  <a:pt x="3603828" y="6155120"/>
                </a:lnTo>
                <a:lnTo>
                  <a:pt x="7047273" y="6155120"/>
                </a:lnTo>
                <a:lnTo>
                  <a:pt x="7047273" y="6160289"/>
                </a:lnTo>
                <a:lnTo>
                  <a:pt x="0" y="6160289"/>
                </a:lnTo>
                <a:close/>
              </a:path>
            </a:pathLst>
          </a:custGeom>
        </p:spPr>
      </p:pic>
      <p:sp>
        <p:nvSpPr>
          <p:cNvPr id="61" name="Right Triangle 60">
            <a:extLst>
              <a:ext uri="{FF2B5EF4-FFF2-40B4-BE49-F238E27FC236}">
                <a16:creationId xmlns:a16="http://schemas.microsoft.com/office/drawing/2014/main" xmlns="" id="{830A36F8-48C2-4842-A87B-8CE8DF4E7F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xmlns="" id="{51C89C42-AF83-451A-81EA-4728447557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9C9D0132-8E35-47D7-A284-B8BCDAC750C6}"/>
              </a:ext>
            </a:extLst>
          </p:cNvPr>
          <p:cNvSpPr>
            <a:spLocks noGrp="1"/>
          </p:cNvSpPr>
          <p:nvPr>
            <p:ph type="title"/>
            <p:custDataLst>
              <p:tags r:id="rId2"/>
            </p:custDataLst>
          </p:nvPr>
        </p:nvSpPr>
        <p:spPr>
          <a:xfrm>
            <a:off x="842520" y="1119315"/>
            <a:ext cx="2409972" cy="2086165"/>
          </a:xfrm>
        </p:spPr>
        <p:txBody>
          <a:bodyPr>
            <a:normAutofit/>
          </a:bodyPr>
          <a:lstStyle/>
          <a:p>
            <a:r>
              <a:rPr lang="fr-CA" sz="2400" b="1" dirty="0">
                <a:solidFill>
                  <a:schemeClr val="bg1"/>
                </a:solidFill>
              </a:rPr>
              <a:t>À qui la responsabilité ?</a:t>
            </a:r>
          </a:p>
        </p:txBody>
      </p:sp>
      <p:sp>
        <p:nvSpPr>
          <p:cNvPr id="3" name="Espace réservé du contenu 2">
            <a:extLst>
              <a:ext uri="{FF2B5EF4-FFF2-40B4-BE49-F238E27FC236}">
                <a16:creationId xmlns:a16="http://schemas.microsoft.com/office/drawing/2014/main" xmlns="" id="{FDBE9B49-9119-41CB-B5BD-B228E7FD6F92}"/>
              </a:ext>
            </a:extLst>
          </p:cNvPr>
          <p:cNvSpPr>
            <a:spLocks noGrp="1"/>
          </p:cNvSpPr>
          <p:nvPr>
            <p:ph idx="1"/>
            <p:custDataLst>
              <p:tags r:id="rId3"/>
            </p:custDataLst>
          </p:nvPr>
        </p:nvSpPr>
        <p:spPr>
          <a:xfrm>
            <a:off x="751840" y="2722880"/>
            <a:ext cx="2500651" cy="3434080"/>
          </a:xfrm>
        </p:spPr>
        <p:txBody>
          <a:bodyPr anchor="t">
            <a:normAutofit/>
          </a:bodyPr>
          <a:lstStyle/>
          <a:p>
            <a:r>
              <a:rPr lang="fr-CA" sz="1800" dirty="0">
                <a:solidFill>
                  <a:schemeClr val="bg1"/>
                </a:solidFill>
              </a:rPr>
              <a:t>L’expertise du rétablissement revient à ceux qui le vivent, l’accompagnement à ceux qui les entourent.</a:t>
            </a:r>
          </a:p>
          <a:p>
            <a:r>
              <a:rPr lang="fr-CA" sz="1800" dirty="0">
                <a:solidFill>
                  <a:schemeClr val="bg1"/>
                </a:solidFill>
                <a:ea typeface="Calibri"/>
                <a:cs typeface="Calibri"/>
                <a:sym typeface="Calibri"/>
              </a:rPr>
              <a:t>Les professionnels de la santé et les intervenants sont responsables d’offrir une pratique clinique orientée vers le rétablissement. </a:t>
            </a:r>
            <a:endParaRPr lang="fr-CA" sz="1800" dirty="0">
              <a:solidFill>
                <a:schemeClr val="bg1"/>
              </a:solidFill>
            </a:endParaRPr>
          </a:p>
          <a:p>
            <a:endParaRPr lang="fr-CA" sz="1400" dirty="0"/>
          </a:p>
        </p:txBody>
      </p:sp>
      <p:sp>
        <p:nvSpPr>
          <p:cNvPr id="5" name="Espace réservé du numéro de diapositive 4">
            <a:extLst>
              <a:ext uri="{FF2B5EF4-FFF2-40B4-BE49-F238E27FC236}">
                <a16:creationId xmlns:a16="http://schemas.microsoft.com/office/drawing/2014/main" xmlns="" id="{5E89EFE9-F427-4225-A4C9-7CDAA72BAF7C}"/>
              </a:ext>
            </a:extLst>
          </p:cNvPr>
          <p:cNvSpPr>
            <a:spLocks noGrp="1"/>
          </p:cNvSpPr>
          <p:nvPr>
            <p:ph type="sldNum" sz="quarter" idx="12"/>
          </p:nvPr>
        </p:nvSpPr>
        <p:spPr/>
        <p:txBody>
          <a:bodyPr/>
          <a:lstStyle/>
          <a:p>
            <a:fld id="{5CEA2F79-4073-4211-94B4-1F6D41B43204}" type="slidenum">
              <a:rPr lang="fr-CA" smtClean="0"/>
              <a:t>22</a:t>
            </a:fld>
            <a:endParaRPr lang="fr-CA"/>
          </a:p>
        </p:txBody>
      </p:sp>
    </p:spTree>
    <p:extLst>
      <p:ext uri="{BB962C8B-B14F-4D97-AF65-F5344CB8AC3E}">
        <p14:creationId xmlns:p14="http://schemas.microsoft.com/office/powerpoint/2010/main" val="265193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3724072" y="629268"/>
            <a:ext cx="4939868" cy="1286160"/>
          </a:xfrm>
        </p:spPr>
        <p:txBody>
          <a:bodyPr anchor="b">
            <a:normAutofit/>
          </a:bodyPr>
          <a:lstStyle/>
          <a:p>
            <a:r>
              <a:rPr lang="fr-CA" sz="2800" dirty="0">
                <a:solidFill>
                  <a:schemeClr val="bg1"/>
                </a:solidFill>
              </a:rPr>
              <a:t>Le rétablissement de la personne :</a:t>
            </a:r>
            <a:br>
              <a:rPr lang="fr-CA" sz="2800" dirty="0">
                <a:solidFill>
                  <a:schemeClr val="bg1"/>
                </a:solidFill>
              </a:rPr>
            </a:br>
            <a:r>
              <a:rPr lang="fr-CA" sz="2800" i="1" dirty="0">
                <a:solidFill>
                  <a:schemeClr val="bg1"/>
                </a:solidFill>
              </a:rPr>
              <a:t>un processus singulier</a:t>
            </a:r>
          </a:p>
        </p:txBody>
      </p:sp>
      <p:sp>
        <p:nvSpPr>
          <p:cNvPr id="3" name="Espace réservé du contenu 2"/>
          <p:cNvSpPr>
            <a:spLocks noGrp="1"/>
          </p:cNvSpPr>
          <p:nvPr>
            <p:ph idx="1"/>
            <p:custDataLst>
              <p:tags r:id="rId2"/>
            </p:custDataLst>
          </p:nvPr>
        </p:nvSpPr>
        <p:spPr>
          <a:xfrm>
            <a:off x="3724073" y="2438400"/>
            <a:ext cx="4939867" cy="3785419"/>
          </a:xfrm>
        </p:spPr>
        <p:txBody>
          <a:bodyPr>
            <a:normAutofit/>
          </a:bodyPr>
          <a:lstStyle/>
          <a:p>
            <a:pPr lvl="1">
              <a:buFont typeface="Arial" panose="020B0604020202020204" pitchFamily="34" charset="0"/>
              <a:buChar char="•"/>
            </a:pPr>
            <a:r>
              <a:rPr lang="fr-CA" altLang="fr-FR" sz="1600" b="1" dirty="0">
                <a:solidFill>
                  <a:schemeClr val="bg1"/>
                </a:solidFill>
              </a:rPr>
              <a:t>La place que l’on accorde aux valeurs de la personne:</a:t>
            </a:r>
          </a:p>
          <a:p>
            <a:pPr lvl="2"/>
            <a:r>
              <a:rPr lang="fr-CA" altLang="fr-FR" sz="1600" i="1" dirty="0">
                <a:solidFill>
                  <a:schemeClr val="bg1"/>
                </a:solidFill>
              </a:rPr>
              <a:t>De ses valeurs de survivance et de développement,</a:t>
            </a:r>
          </a:p>
          <a:p>
            <a:pPr lvl="2"/>
            <a:r>
              <a:rPr lang="fr-CA" altLang="fr-FR" sz="1600" i="1" dirty="0">
                <a:solidFill>
                  <a:schemeClr val="bg1"/>
                </a:solidFill>
              </a:rPr>
              <a:t>De sa culture, de son environnement immédiat…</a:t>
            </a:r>
          </a:p>
          <a:p>
            <a:pPr lvl="1">
              <a:buFont typeface="Arial" panose="020B0604020202020204" pitchFamily="34" charset="0"/>
              <a:buChar char="•"/>
            </a:pPr>
            <a:r>
              <a:rPr lang="fr-CA" altLang="fr-FR" sz="1600" b="1" dirty="0">
                <a:solidFill>
                  <a:schemeClr val="bg1"/>
                </a:solidFill>
              </a:rPr>
              <a:t>Se rétablir… pourquoi ? Pour qui?</a:t>
            </a:r>
          </a:p>
          <a:p>
            <a:pPr lvl="2"/>
            <a:r>
              <a:rPr lang="fr-CA" altLang="fr-FR" sz="1600" dirty="0">
                <a:solidFill>
                  <a:schemeClr val="bg1"/>
                </a:solidFill>
              </a:rPr>
              <a:t> </a:t>
            </a:r>
            <a:r>
              <a:rPr lang="fr-CA" altLang="fr-FR" sz="1600" i="1" dirty="0">
                <a:solidFill>
                  <a:schemeClr val="bg1"/>
                </a:solidFill>
              </a:rPr>
              <a:t>Les peurs, les gains, être citoyen…</a:t>
            </a:r>
          </a:p>
          <a:p>
            <a:pPr lvl="1">
              <a:buFont typeface="Arial" panose="020B0604020202020204" pitchFamily="34" charset="0"/>
              <a:buChar char="•"/>
            </a:pPr>
            <a:r>
              <a:rPr lang="fr-CA" altLang="fr-FR" sz="1600" b="1" dirty="0">
                <a:solidFill>
                  <a:schemeClr val="bg1"/>
                </a:solidFill>
              </a:rPr>
              <a:t>La diversité des besoins sous-entend une diversité de réponses:</a:t>
            </a:r>
          </a:p>
          <a:p>
            <a:pPr lvl="2"/>
            <a:r>
              <a:rPr lang="fr-CA" altLang="fr-FR" sz="1600" i="1" dirty="0">
                <a:solidFill>
                  <a:schemeClr val="bg1"/>
                </a:solidFill>
              </a:rPr>
              <a:t>La possibilité de choisir  …</a:t>
            </a:r>
          </a:p>
          <a:p>
            <a:pPr lvl="1">
              <a:buFont typeface="Arial" panose="020B0604020202020204" pitchFamily="34" charset="0"/>
              <a:buChar char="•"/>
            </a:pPr>
            <a:r>
              <a:rPr lang="fr-CA" altLang="fr-FR" sz="1600" b="1" dirty="0">
                <a:solidFill>
                  <a:schemeClr val="bg1"/>
                </a:solidFill>
              </a:rPr>
              <a:t>Les enjeux à ne pas perdre de vue…</a:t>
            </a:r>
          </a:p>
          <a:p>
            <a:pPr marL="457200" lvl="1" indent="0">
              <a:buNone/>
            </a:pPr>
            <a:endParaRPr lang="fr-CA" altLang="fr-FR" sz="1600" b="1" dirty="0">
              <a:solidFill>
                <a:schemeClr val="bg1"/>
              </a:solidFill>
            </a:endParaRPr>
          </a:p>
          <a:p>
            <a:pPr marL="457200" lvl="1" indent="0">
              <a:buNone/>
            </a:pPr>
            <a:r>
              <a:rPr lang="fr-CA" sz="1600" b="1" i="1" dirty="0">
                <a:solidFill>
                  <a:schemeClr val="bg1"/>
                </a:solidFill>
              </a:rPr>
              <a:t>Photo d’une pochette de CD de Daniel Gagné</a:t>
            </a:r>
          </a:p>
        </p:txBody>
      </p:sp>
      <p:pic>
        <p:nvPicPr>
          <p:cNvPr id="8" name="Image 7">
            <a:extLst>
              <a:ext uri="{FF2B5EF4-FFF2-40B4-BE49-F238E27FC236}">
                <a16:creationId xmlns:a16="http://schemas.microsoft.com/office/drawing/2014/main" xmlns="" id="{13913C28-0F3E-4BD9-8AFB-DC4BF3A2A50A}"/>
              </a:ext>
            </a:extLst>
          </p:cNvPr>
          <p:cNvPicPr>
            <a:picLocks noChangeAspect="1"/>
          </p:cNvPicPr>
          <p:nvPr>
            <p:custDataLst>
              <p:tags r:id="rId3"/>
            </p:custDataLst>
          </p:nvPr>
        </p:nvPicPr>
        <p:blipFill rotWithShape="1">
          <a:blip r:embed="rId7"/>
          <a:srcRect l="5369" r="9070"/>
          <a:stretch/>
        </p:blipFill>
        <p:spPr>
          <a:xfrm>
            <a:off x="20" y="10"/>
            <a:ext cx="3476673" cy="6857990"/>
          </a:xfrm>
          <a:prstGeom prst="rect">
            <a:avLst/>
          </a:prstGeom>
          <a:effectLst/>
        </p:spPr>
      </p:pic>
      <p:cxnSp>
        <p:nvCxnSpPr>
          <p:cNvPr id="13" name="Straight Connector 12">
            <a:extLst>
              <a:ext uri="{FF2B5EF4-FFF2-40B4-BE49-F238E27FC236}">
                <a16:creationId xmlns:a16="http://schemas.microsoft.com/office/drawing/2014/main" xmlns=""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810700" y="2115117"/>
            <a:ext cx="4732020" cy="0"/>
          </a:xfrm>
          <a:prstGeom prst="line">
            <a:avLst/>
          </a:prstGeom>
          <a:ln w="19050">
            <a:solidFill>
              <a:srgbClr val="AE8749"/>
            </a:solidFill>
          </a:ln>
        </p:spPr>
        <p:style>
          <a:lnRef idx="1">
            <a:schemeClr val="accent1"/>
          </a:lnRef>
          <a:fillRef idx="0">
            <a:schemeClr val="accent1"/>
          </a:fillRef>
          <a:effectRef idx="0">
            <a:schemeClr val="accent1"/>
          </a:effectRef>
          <a:fontRef idx="minor">
            <a:schemeClr val="tx1"/>
          </a:fontRef>
        </p:style>
      </p:cxnSp>
      <p:sp>
        <p:nvSpPr>
          <p:cNvPr id="5" name="Espace réservé du numéro de diapositive 4"/>
          <p:cNvSpPr>
            <a:spLocks noGrp="1"/>
          </p:cNvSpPr>
          <p:nvPr>
            <p:ph type="sldNum" sz="quarter" idx="12"/>
            <p:custDataLst>
              <p:tags r:id="rId4"/>
            </p:custDataLst>
          </p:nvPr>
        </p:nvSpPr>
        <p:spPr>
          <a:xfrm>
            <a:off x="7625281" y="6356350"/>
            <a:ext cx="890069"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1C5AF276-AA61-4442-AC32-8E322D03599C}" type="slidenum">
              <a:rPr kumimoji="0" lang="fr-CA" b="0" i="0" u="none" strike="noStrike" kern="1200" cap="none" spc="0" normalizeH="0" baseline="0" noProof="0">
                <a:ln>
                  <a:noFill/>
                </a:ln>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23</a:t>
            </a:fld>
            <a:endParaRPr kumimoji="0" lang="fr-CA"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824068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xmlns="" id="{4A4E7906-2E97-41E3-B042-F13FD1D64D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677D2603-DF96-4BE6-971A-7B77F859EBD0}"/>
              </a:ext>
            </a:extLst>
          </p:cNvPr>
          <p:cNvSpPr>
            <a:spLocks noGrp="1"/>
          </p:cNvSpPr>
          <p:nvPr>
            <p:ph type="title"/>
          </p:nvPr>
        </p:nvSpPr>
        <p:spPr>
          <a:xfrm>
            <a:off x="595451" y="854168"/>
            <a:ext cx="2645338" cy="2665681"/>
          </a:xfrm>
        </p:spPr>
        <p:txBody>
          <a:bodyPr vert="horz" lIns="91440" tIns="45720" rIns="91440" bIns="45720" rtlCol="0" anchor="b">
            <a:normAutofit/>
          </a:bodyPr>
          <a:lstStyle/>
          <a:p>
            <a:pPr algn="ctr"/>
            <a:r>
              <a:rPr lang="en-US" sz="2800" dirty="0" err="1">
                <a:solidFill>
                  <a:schemeClr val="bg1"/>
                </a:solidFill>
              </a:rPr>
              <a:t>Quelques</a:t>
            </a:r>
            <a:r>
              <a:rPr lang="en-US" sz="2800" dirty="0">
                <a:solidFill>
                  <a:schemeClr val="bg1"/>
                </a:solidFill>
              </a:rPr>
              <a:t> </a:t>
            </a:r>
            <a:r>
              <a:rPr lang="en-US" sz="2800" dirty="0" err="1">
                <a:solidFill>
                  <a:schemeClr val="bg1"/>
                </a:solidFill>
              </a:rPr>
              <a:t>définitions</a:t>
            </a:r>
            <a:r>
              <a:rPr lang="en-US" sz="2800" dirty="0">
                <a:solidFill>
                  <a:schemeClr val="bg1"/>
                </a:solidFill>
              </a:rPr>
              <a:t> du </a:t>
            </a:r>
            <a:r>
              <a:rPr lang="en-US" sz="2800" dirty="0" err="1">
                <a:solidFill>
                  <a:schemeClr val="bg1"/>
                </a:solidFill>
              </a:rPr>
              <a:t>rétablissement</a:t>
            </a:r>
            <a:r>
              <a:rPr lang="en-US" sz="2800" dirty="0">
                <a:solidFill>
                  <a:schemeClr val="bg1"/>
                </a:solidFill>
              </a:rPr>
              <a:t> </a:t>
            </a:r>
          </a:p>
        </p:txBody>
      </p:sp>
      <p:sp>
        <p:nvSpPr>
          <p:cNvPr id="16" name="Rectangle 10">
            <a:extLst>
              <a:ext uri="{FF2B5EF4-FFF2-40B4-BE49-F238E27FC236}">
                <a16:creationId xmlns:a16="http://schemas.microsoft.com/office/drawing/2014/main" xmlns="" id="{3276E0C7-D588-440B-8F4A-876392DB71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75493" y="3404998"/>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ce réservé du contenu 3">
            <a:extLst>
              <a:ext uri="{FF2B5EF4-FFF2-40B4-BE49-F238E27FC236}">
                <a16:creationId xmlns:a16="http://schemas.microsoft.com/office/drawing/2014/main" xmlns="" id="{B521275B-4E49-47DE-A7CB-C5D30B7B3114}"/>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l="18754" r="23115"/>
          <a:stretch/>
        </p:blipFill>
        <p:spPr>
          <a:xfrm>
            <a:off x="3828497" y="10"/>
            <a:ext cx="5315503" cy="6857990"/>
          </a:xfrm>
          <a:prstGeom prst="rect">
            <a:avLst/>
          </a:prstGeom>
        </p:spPr>
      </p:pic>
      <p:sp>
        <p:nvSpPr>
          <p:cNvPr id="3" name="Espace réservé du numéro de diapositive 2">
            <a:extLst>
              <a:ext uri="{FF2B5EF4-FFF2-40B4-BE49-F238E27FC236}">
                <a16:creationId xmlns:a16="http://schemas.microsoft.com/office/drawing/2014/main" xmlns="" id="{1C78CCE8-8800-4592-8E80-F92400C496D0}"/>
              </a:ext>
            </a:extLst>
          </p:cNvPr>
          <p:cNvSpPr>
            <a:spLocks noGrp="1"/>
          </p:cNvSpPr>
          <p:nvPr>
            <p:ph type="sldNum" sz="quarter" idx="12"/>
          </p:nvPr>
        </p:nvSpPr>
        <p:spPr/>
        <p:txBody>
          <a:bodyPr/>
          <a:lstStyle/>
          <a:p>
            <a:fld id="{5CEA2F79-4073-4211-94B4-1F6D41B43204}" type="slidenum">
              <a:rPr lang="fr-CA" smtClean="0"/>
              <a:t>24</a:t>
            </a:fld>
            <a:endParaRPr lang="fr-CA"/>
          </a:p>
        </p:txBody>
      </p:sp>
    </p:spTree>
    <p:extLst>
      <p:ext uri="{BB962C8B-B14F-4D97-AF65-F5344CB8AC3E}">
        <p14:creationId xmlns:p14="http://schemas.microsoft.com/office/powerpoint/2010/main" val="2028311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ssociée">
            <a:extLst>
              <a:ext uri="{FF2B5EF4-FFF2-40B4-BE49-F238E27FC236}">
                <a16:creationId xmlns:a16="http://schemas.microsoft.com/office/drawing/2014/main" xmlns="" id="{20CAA2D4-C874-452A-A716-D0EDAEE2988C}"/>
              </a:ext>
            </a:extLst>
          </p:cNvPr>
          <p:cNvPicPr>
            <a:picLocks noChangeAspect="1" noChangeArrowheads="1"/>
          </p:cNvPicPr>
          <p:nvPr>
            <p:custDataLst>
              <p:tags r:id="rId1"/>
            </p:custDataLst>
          </p:nvPr>
        </p:nvPicPr>
        <p:blipFill rotWithShape="1">
          <a:blip r:embed="rId8" cstate="email">
            <a:alphaModFix/>
            <a:extLst>
              <a:ext uri="{28A0092B-C50C-407E-A947-70E740481C1C}">
                <a14:useLocalDpi xmlns:a14="http://schemas.microsoft.com/office/drawing/2010/main"/>
              </a:ext>
            </a:extLst>
          </a:blip>
          <a:srcRect/>
          <a:stretch/>
        </p:blipFill>
        <p:spPr bwMode="auto">
          <a:xfrm>
            <a:off x="4562839" y="-168318"/>
            <a:ext cx="4695998"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7" name="Image 6" descr="Une image contenant ciel, extérieur, homme&#10;&#10;Description générée avec un niveau de confiance très élevé">
            <a:extLst>
              <a:ext uri="{FF2B5EF4-FFF2-40B4-BE49-F238E27FC236}">
                <a16:creationId xmlns:a16="http://schemas.microsoft.com/office/drawing/2014/main" xmlns="" id="{733F4398-39FC-4EDD-BF2D-05CCC55ED72F}"/>
              </a:ext>
            </a:extLst>
          </p:cNvPr>
          <p:cNvPicPr>
            <a:picLocks noChangeAspect="1"/>
          </p:cNvPicPr>
          <p:nvPr>
            <p:custDataLst>
              <p:tags r:id="rId2"/>
            </p:custDataLst>
          </p:nvPr>
        </p:nvPicPr>
        <p:blipFill rotWithShape="1">
          <a:blip r:embed="rId9" cstate="email">
            <a:extLst>
              <a:ext uri="{28A0092B-C50C-407E-A947-70E740481C1C}">
                <a14:useLocalDpi xmlns:a14="http://schemas.microsoft.com/office/drawing/2010/main"/>
              </a:ext>
            </a:extLst>
          </a:blip>
          <a:srcRect/>
          <a:stretch/>
        </p:blipFill>
        <p:spPr>
          <a:xfrm>
            <a:off x="4567428" y="2487168"/>
            <a:ext cx="4697730" cy="4215384"/>
          </a:xfrm>
          <a:prstGeom prst="rect">
            <a:avLst/>
          </a:prstGeom>
          <a:solidFill>
            <a:srgbClr val="DEDDD6"/>
          </a:solidFill>
          <a:effectLst>
            <a:softEdge rad="533400"/>
          </a:effectLst>
        </p:spPr>
      </p:pic>
      <p:sp>
        <p:nvSpPr>
          <p:cNvPr id="2" name="Titre 1">
            <a:extLst>
              <a:ext uri="{FF2B5EF4-FFF2-40B4-BE49-F238E27FC236}">
                <a16:creationId xmlns:a16="http://schemas.microsoft.com/office/drawing/2014/main" xmlns="" id="{A7DADB4F-F136-41AB-8968-97DD304CE73A}"/>
              </a:ext>
            </a:extLst>
          </p:cNvPr>
          <p:cNvSpPr>
            <a:spLocks noGrp="1"/>
          </p:cNvSpPr>
          <p:nvPr>
            <p:ph type="title"/>
            <p:custDataLst>
              <p:tags r:id="rId3"/>
            </p:custDataLst>
          </p:nvPr>
        </p:nvSpPr>
        <p:spPr>
          <a:xfrm>
            <a:off x="228" y="0"/>
            <a:ext cx="4823861" cy="2110109"/>
          </a:xfrm>
          <a:solidFill>
            <a:srgbClr val="782B14"/>
          </a:solidFill>
        </p:spPr>
        <p:txBody>
          <a:bodyPr anchor="b">
            <a:normAutofit/>
          </a:bodyPr>
          <a:lstStyle/>
          <a:p>
            <a:pPr algn="ctr"/>
            <a:r>
              <a:rPr lang="fr-CA" sz="3200">
                <a:solidFill>
                  <a:schemeClr val="bg1"/>
                </a:solidFill>
                <a:latin typeface="Times New Roman"/>
                <a:ea typeface="Times New Roman"/>
                <a:cs typeface="Times New Roman"/>
                <a:sym typeface="Times New Roman"/>
              </a:rPr>
              <a:t>Patricia </a:t>
            </a:r>
            <a:r>
              <a:rPr lang="fr-CA" sz="3200" err="1">
                <a:solidFill>
                  <a:schemeClr val="bg1"/>
                </a:solidFill>
                <a:latin typeface="Times New Roman"/>
                <a:ea typeface="Times New Roman"/>
                <a:cs typeface="Times New Roman"/>
                <a:sym typeface="Times New Roman"/>
              </a:rPr>
              <a:t>Deegan</a:t>
            </a:r>
            <a:r>
              <a:rPr lang="fr-CA" sz="3200">
                <a:solidFill>
                  <a:schemeClr val="bg1"/>
                </a:solidFill>
                <a:latin typeface="Times New Roman"/>
                <a:ea typeface="Times New Roman"/>
                <a:cs typeface="Times New Roman"/>
                <a:sym typeface="Times New Roman"/>
              </a:rPr>
              <a:t>, 1996</a:t>
            </a:r>
            <a:r>
              <a:rPr lang="fr-CA" sz="3000" b="1" i="1">
                <a:solidFill>
                  <a:srgbClr val="000000"/>
                </a:solidFill>
                <a:latin typeface="Times New Roman"/>
                <a:ea typeface="Times New Roman"/>
                <a:cs typeface="Times New Roman"/>
                <a:sym typeface="Times New Roman"/>
              </a:rPr>
              <a:t/>
            </a:r>
            <a:br>
              <a:rPr lang="fr-CA" sz="3000" b="1" i="1">
                <a:solidFill>
                  <a:srgbClr val="000000"/>
                </a:solidFill>
                <a:latin typeface="Times New Roman"/>
                <a:ea typeface="Times New Roman"/>
                <a:cs typeface="Times New Roman"/>
                <a:sym typeface="Times New Roman"/>
              </a:rPr>
            </a:br>
            <a:endParaRPr lang="fr-CA" sz="3000">
              <a:solidFill>
                <a:srgbClr val="000000"/>
              </a:solidFill>
            </a:endParaRPr>
          </a:p>
        </p:txBody>
      </p:sp>
      <p:sp>
        <p:nvSpPr>
          <p:cNvPr id="3" name="Espace réservé du contenu 2">
            <a:extLst>
              <a:ext uri="{FF2B5EF4-FFF2-40B4-BE49-F238E27FC236}">
                <a16:creationId xmlns:a16="http://schemas.microsoft.com/office/drawing/2014/main" xmlns="" id="{879B2DEF-8962-44B8-8ABE-EB08CD00D6E6}"/>
              </a:ext>
            </a:extLst>
          </p:cNvPr>
          <p:cNvSpPr>
            <a:spLocks noGrp="1"/>
          </p:cNvSpPr>
          <p:nvPr>
            <p:ph idx="1"/>
            <p:custDataLst>
              <p:tags r:id="rId4"/>
            </p:custDataLst>
          </p:nvPr>
        </p:nvSpPr>
        <p:spPr>
          <a:xfrm>
            <a:off x="228" y="2110108"/>
            <a:ext cx="4823860" cy="4747891"/>
          </a:xfrm>
          <a:solidFill>
            <a:srgbClr val="782B14"/>
          </a:solidFill>
        </p:spPr>
        <p:txBody>
          <a:bodyPr anchor="ctr">
            <a:normAutofit/>
          </a:bodyPr>
          <a:lstStyle/>
          <a:p>
            <a:pPr marL="0" indent="0" algn="ctr">
              <a:buNone/>
            </a:pPr>
            <a:r>
              <a:rPr lang="fr-CA" sz="2000" b="1" i="1" dirty="0">
                <a:solidFill>
                  <a:schemeClr val="bg1"/>
                </a:solidFill>
                <a:latin typeface="Times New Roman"/>
                <a:ea typeface="Times New Roman"/>
                <a:cs typeface="Times New Roman"/>
                <a:sym typeface="Times New Roman"/>
              </a:rPr>
              <a:t>« Le rétablissement implique la transformation de soi, on accepte nos limitations et en même temps on découvre un monde plein de nouvelles possibilités, le rétablissement est donc un processus, une façon de vivre sa vie. »</a:t>
            </a:r>
          </a:p>
          <a:p>
            <a:pPr marL="0" indent="0" algn="ctr">
              <a:buNone/>
            </a:pPr>
            <a:endParaRPr lang="fr-CA" sz="2000" b="1" i="1" dirty="0">
              <a:solidFill>
                <a:schemeClr val="bg1"/>
              </a:solidFill>
              <a:latin typeface="Times New Roman"/>
              <a:cs typeface="Times New Roman"/>
              <a:sym typeface="Times New Roman"/>
            </a:endParaRPr>
          </a:p>
          <a:p>
            <a:pPr marL="0" indent="0">
              <a:buNone/>
            </a:pPr>
            <a:r>
              <a:rPr lang="fr-CA" sz="1800" dirty="0">
                <a:solidFill>
                  <a:schemeClr val="bg1"/>
                </a:solidFill>
              </a:rPr>
              <a:t>Texte de lecture personnelle : Le rétablissement en tant que processus autogéré de guérison et de transformation. </a:t>
            </a:r>
            <a:endParaRPr lang="fr-CA" sz="1400" dirty="0">
              <a:solidFill>
                <a:schemeClr val="bg1"/>
              </a:solidFill>
            </a:endParaRPr>
          </a:p>
          <a:p>
            <a:pPr marL="0" indent="0">
              <a:buNone/>
            </a:pPr>
            <a:r>
              <a:rPr lang="fr-CA" sz="1400" i="1" dirty="0">
                <a:solidFill>
                  <a:schemeClr val="bg1"/>
                </a:solidFill>
              </a:rPr>
              <a:t>(Extrait du texte </a:t>
            </a:r>
            <a:r>
              <a:rPr lang="fr-CA" sz="1600" i="1" dirty="0">
                <a:solidFill>
                  <a:schemeClr val="bg1"/>
                </a:solidFill>
              </a:rPr>
              <a:t>de Patricia </a:t>
            </a:r>
            <a:r>
              <a:rPr lang="fr-CA" sz="1600" i="1" dirty="0" err="1">
                <a:solidFill>
                  <a:schemeClr val="bg1"/>
                </a:solidFill>
              </a:rPr>
              <a:t>Deegan</a:t>
            </a:r>
            <a:r>
              <a:rPr lang="fr-CA" sz="1600" dirty="0">
                <a:solidFill>
                  <a:schemeClr val="bg1"/>
                </a:solidFill>
              </a:rPr>
              <a:t>)</a:t>
            </a:r>
          </a:p>
          <a:p>
            <a:pPr marL="0" indent="0" algn="ctr">
              <a:buNone/>
            </a:pPr>
            <a:endParaRPr lang="fr-CA" sz="2000" dirty="0">
              <a:solidFill>
                <a:schemeClr val="bg1"/>
              </a:solidFill>
            </a:endParaRPr>
          </a:p>
        </p:txBody>
      </p:sp>
      <p:sp>
        <p:nvSpPr>
          <p:cNvPr id="4" name="Espace réservé du numéro de diapositive 3">
            <a:extLst>
              <a:ext uri="{FF2B5EF4-FFF2-40B4-BE49-F238E27FC236}">
                <a16:creationId xmlns:a16="http://schemas.microsoft.com/office/drawing/2014/main" xmlns="" id="{DA4130A6-6AF8-4DA8-8EC3-4FDDC80B9288}"/>
              </a:ext>
            </a:extLst>
          </p:cNvPr>
          <p:cNvSpPr>
            <a:spLocks noGrp="1"/>
          </p:cNvSpPr>
          <p:nvPr>
            <p:ph type="sldNum" sz="quarter" idx="12"/>
            <p:custDataLst>
              <p:tags r:id="rId5"/>
            </p:custDataLst>
          </p:nvPr>
        </p:nvSpPr>
        <p:spPr>
          <a:xfrm>
            <a:off x="8119447" y="6223702"/>
            <a:ext cx="428046" cy="314067"/>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C5AF276-AA61-4442-AC32-8E322D03599C}" type="slidenum">
              <a:rPr kumimoji="0" lang="fr-CA" sz="1000" b="0" i="0" u="none" strike="noStrike" kern="1200" cap="none" spc="0" normalizeH="0" baseline="0" noProof="0">
                <a:ln>
                  <a:noFill/>
                </a:ln>
                <a:solidFill>
                  <a:srgbClr val="89898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fr-CA" sz="1000" b="0" i="0" u="none" strike="noStrike" kern="1200" cap="none" spc="0" normalizeH="0" baseline="0" noProof="0">
              <a:ln>
                <a:noFill/>
              </a:ln>
              <a:solidFill>
                <a:srgbClr val="89898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344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18">
            <a:extLst>
              <a:ext uri="{FF2B5EF4-FFF2-40B4-BE49-F238E27FC236}">
                <a16:creationId xmlns:a16="http://schemas.microsoft.com/office/drawing/2014/main" xmlns="" id="{59E6688D-1DED-48EA-8368-FCD09C0B76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itre 7">
            <a:extLst>
              <a:ext uri="{FF2B5EF4-FFF2-40B4-BE49-F238E27FC236}">
                <a16:creationId xmlns:a16="http://schemas.microsoft.com/office/drawing/2014/main" xmlns="" id="{B99A4015-BCAF-4366-8671-6FAABAB3C371}"/>
              </a:ext>
            </a:extLst>
          </p:cNvPr>
          <p:cNvSpPr>
            <a:spLocks noGrp="1"/>
          </p:cNvSpPr>
          <p:nvPr>
            <p:ph type="title"/>
            <p:custDataLst>
              <p:tags r:id="rId1"/>
            </p:custDataLst>
          </p:nvPr>
        </p:nvSpPr>
        <p:spPr>
          <a:xfrm>
            <a:off x="6276396" y="431212"/>
            <a:ext cx="2565228" cy="1906317"/>
          </a:xfrm>
        </p:spPr>
        <p:txBody>
          <a:bodyPr>
            <a:normAutofit/>
          </a:bodyPr>
          <a:lstStyle/>
          <a:p>
            <a:pPr algn="ctr"/>
            <a:r>
              <a:rPr lang="fr-CA" sz="2400" dirty="0">
                <a:solidFill>
                  <a:schemeClr val="bg1"/>
                </a:solidFill>
              </a:rPr>
              <a:t>Voici deux autres définitions</a:t>
            </a:r>
          </a:p>
        </p:txBody>
      </p:sp>
      <p:sp>
        <p:nvSpPr>
          <p:cNvPr id="14" name="Espace réservé du contenu 13">
            <a:extLst>
              <a:ext uri="{FF2B5EF4-FFF2-40B4-BE49-F238E27FC236}">
                <a16:creationId xmlns:a16="http://schemas.microsoft.com/office/drawing/2014/main" xmlns="" id="{7075EB3C-838F-4357-B0B6-C8F641182918}"/>
              </a:ext>
            </a:extLst>
          </p:cNvPr>
          <p:cNvSpPr>
            <a:spLocks noGrp="1"/>
          </p:cNvSpPr>
          <p:nvPr>
            <p:ph idx="1"/>
            <p:custDataLst>
              <p:tags r:id="rId2"/>
            </p:custDataLst>
          </p:nvPr>
        </p:nvSpPr>
        <p:spPr>
          <a:xfrm>
            <a:off x="302376" y="431212"/>
            <a:ext cx="4821492" cy="5409743"/>
          </a:xfrm>
        </p:spPr>
        <p:txBody>
          <a:bodyPr anchor="ctr">
            <a:normAutofit/>
          </a:bodyPr>
          <a:lstStyle/>
          <a:p>
            <a:pPr marL="0" indent="0">
              <a:buNone/>
            </a:pPr>
            <a:r>
              <a:rPr lang="fr-CA" sz="1800" b="1" dirty="0">
                <a:solidFill>
                  <a:schemeClr val="bg1"/>
                </a:solidFill>
              </a:rPr>
              <a:t>Anonyme:</a:t>
            </a:r>
          </a:p>
          <a:p>
            <a:pPr marL="0" indent="0">
              <a:buNone/>
            </a:pPr>
            <a:r>
              <a:rPr lang="fr-CA" sz="1800" dirty="0">
                <a:solidFill>
                  <a:schemeClr val="bg1"/>
                </a:solidFill>
              </a:rPr>
              <a:t>« J’ai pris ma maladie en main et j’assume la responsabilité de ce que je fais et de ce que je ne fais pas. Je ne la laisse pas me contrôler… Ce n’est pas toute ma vie, ce n’est qu’une partie de ma vie maintenant…»</a:t>
            </a:r>
          </a:p>
          <a:p>
            <a:pPr marL="0" indent="0">
              <a:buNone/>
            </a:pPr>
            <a:r>
              <a:rPr lang="fr-CA" sz="1800" b="1" dirty="0">
                <a:solidFill>
                  <a:schemeClr val="bg1"/>
                </a:solidFill>
              </a:rPr>
              <a:t>Extrait:</a:t>
            </a:r>
          </a:p>
          <a:p>
            <a:pPr marL="0" indent="0">
              <a:buNone/>
            </a:pPr>
            <a:r>
              <a:rPr lang="fr-CA" sz="1800" dirty="0">
                <a:solidFill>
                  <a:schemeClr val="bg1"/>
                </a:solidFill>
              </a:rPr>
              <a:t>Définition de Thomas Kirk, commissaire à la santé, Connecticut, repris en 2010 par le MSSS :</a:t>
            </a:r>
          </a:p>
          <a:p>
            <a:r>
              <a:rPr lang="fr-CA" sz="1800" dirty="0">
                <a:solidFill>
                  <a:schemeClr val="bg1"/>
                </a:solidFill>
              </a:rPr>
              <a:t>« Le processus qui permet à l’individu malade de développer ou de restaurer une identité positive et riche de sens malgré la condition qui l’afflige, puis de reconstruire sa vie en dépit ou dans les limites imposées par son état. » (MSSS, 2010) »</a:t>
            </a:r>
          </a:p>
          <a:p>
            <a:pPr marL="0" indent="0">
              <a:buNone/>
            </a:pPr>
            <a:r>
              <a:rPr lang="fr-CA" sz="1800" i="1" dirty="0">
                <a:solidFill>
                  <a:schemeClr val="bg1"/>
                </a:solidFill>
              </a:rPr>
              <a:t>Photo prise par Daniel Gagné </a:t>
            </a:r>
          </a:p>
        </p:txBody>
      </p:sp>
      <p:pic>
        <p:nvPicPr>
          <p:cNvPr id="13" name="Image 12" descr="Une image contenant extérieur, oiseau, ciel, animal&#10;&#10;Description générée avec un niveau de confiance très élevé">
            <a:extLst>
              <a:ext uri="{FF2B5EF4-FFF2-40B4-BE49-F238E27FC236}">
                <a16:creationId xmlns:a16="http://schemas.microsoft.com/office/drawing/2014/main" xmlns="" id="{615CF795-A6CA-4AE1-8374-4B42C4A3EF51}"/>
              </a:ext>
            </a:extLst>
          </p:cNvPr>
          <p:cNvPicPr>
            <a:picLocks noChangeAspect="1"/>
          </p:cNvPicPr>
          <p:nvPr>
            <p:custDataLst>
              <p:tags r:id="rId3"/>
            </p:custDataLst>
          </p:nvPr>
        </p:nvPicPr>
        <p:blipFill rotWithShape="1">
          <a:blip r:embed="rId7" cstate="email">
            <a:extLst>
              <a:ext uri="{28A0092B-C50C-407E-A947-70E740481C1C}">
                <a14:useLocalDpi xmlns:a14="http://schemas.microsoft.com/office/drawing/2010/main"/>
              </a:ext>
            </a:extLst>
          </a:blip>
          <a:srcRect b="12383"/>
          <a:stretch/>
        </p:blipFill>
        <p:spPr>
          <a:xfrm>
            <a:off x="5935287" y="2768743"/>
            <a:ext cx="3208713" cy="4089258"/>
          </a:xfrm>
          <a:prstGeom prst="rect">
            <a:avLst/>
          </a:prstGeom>
        </p:spPr>
      </p:pic>
      <p:sp>
        <p:nvSpPr>
          <p:cNvPr id="7" name="Espace réservé du numéro de diapositive 6">
            <a:extLst>
              <a:ext uri="{FF2B5EF4-FFF2-40B4-BE49-F238E27FC236}">
                <a16:creationId xmlns:a16="http://schemas.microsoft.com/office/drawing/2014/main" xmlns="" id="{B6D0A266-5551-4DF6-AD6C-720A82BBDA27}"/>
              </a:ext>
            </a:extLst>
          </p:cNvPr>
          <p:cNvSpPr>
            <a:spLocks noGrp="1"/>
          </p:cNvSpPr>
          <p:nvPr>
            <p:ph type="sldNum" sz="quarter" idx="12"/>
            <p:custDataLst>
              <p:tags r:id="rId4"/>
            </p:custDataLst>
          </p:nvPr>
        </p:nvSpPr>
        <p:spPr>
          <a:xfrm>
            <a:off x="6457950" y="6356350"/>
            <a:ext cx="2057400" cy="365125"/>
          </a:xfrm>
          <a:prstGeom prst="ellipse">
            <a:avLst/>
          </a:prstGeom>
        </p:spPr>
        <p:txBody>
          <a:bodyP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1C5AF276-AA61-4442-AC32-8E322D03599C}" type="slidenum">
              <a:rPr kumimoji="0" lang="fr-CA"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defTabSz="914400" rtl="0" eaLnBrk="1" fontAlgn="auto" latinLnBrk="0" hangingPunct="1">
                <a:lnSpc>
                  <a:spcPct val="90000"/>
                </a:lnSpc>
                <a:spcBef>
                  <a:spcPts val="0"/>
                </a:spcBef>
                <a:spcAft>
                  <a:spcPts val="600"/>
                </a:spcAft>
                <a:buClrTx/>
                <a:buSzTx/>
                <a:buFontTx/>
                <a:buNone/>
                <a:tabLst/>
                <a:defRPr/>
              </a:pPr>
              <a:t>26</a:t>
            </a:fld>
            <a:endParaRPr kumimoji="0" lang="fr-CA"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6" name="Group 20">
            <a:extLst>
              <a:ext uri="{FF2B5EF4-FFF2-40B4-BE49-F238E27FC236}">
                <a16:creationId xmlns:a16="http://schemas.microsoft.com/office/drawing/2014/main" xmlns="" id="{16BD38F4-5888-4B5B-836C-A316C522327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5911284" y="-2"/>
            <a:ext cx="3232716" cy="6858002"/>
            <a:chOff x="0" y="-2"/>
            <a:chExt cx="4310288" cy="6858002"/>
          </a:xfrm>
        </p:grpSpPr>
        <p:sp>
          <p:nvSpPr>
            <p:cNvPr id="22" name="Rectangle 21">
              <a:extLst>
                <a:ext uri="{FF2B5EF4-FFF2-40B4-BE49-F238E27FC236}">
                  <a16:creationId xmlns:a16="http://schemas.microsoft.com/office/drawing/2014/main" xmlns="" id="{BA3D150B-ADB5-401D-8304-C7845A10959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0" y="2768743"/>
              <a:ext cx="4310288"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7" name="Rectangle 22">
              <a:extLst>
                <a:ext uri="{FF2B5EF4-FFF2-40B4-BE49-F238E27FC236}">
                  <a16:creationId xmlns:a16="http://schemas.microsoft.com/office/drawing/2014/main" xmlns="" id="{ACD3AB31-A71C-4414-BA05-CF667CBA34D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rot="5400000">
              <a:off x="849283"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Tree>
    <p:extLst>
      <p:ext uri="{BB962C8B-B14F-4D97-AF65-F5344CB8AC3E}">
        <p14:creationId xmlns:p14="http://schemas.microsoft.com/office/powerpoint/2010/main" val="650197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xmlns="" id="{7D1D0F69-FF96-4E59-B997-A943A833331C}"/>
              </a:ext>
            </a:extLst>
          </p:cNvPr>
          <p:cNvSpPr>
            <a:spLocks noGrp="1"/>
          </p:cNvSpPr>
          <p:nvPr>
            <p:ph type="title" idx="4294967295"/>
            <p:custDataLst>
              <p:tags r:id="rId1"/>
            </p:custDataLst>
          </p:nvPr>
        </p:nvSpPr>
        <p:spPr>
          <a:xfrm>
            <a:off x="3724072" y="629268"/>
            <a:ext cx="4939868" cy="1286160"/>
          </a:xfrm>
        </p:spPr>
        <p:txBody>
          <a:bodyPr vert="horz" lIns="91440" tIns="45720" rIns="91440" bIns="45720" rtlCol="0" anchor="b">
            <a:normAutofit/>
          </a:bodyPr>
          <a:lstStyle/>
          <a:p>
            <a:r>
              <a:rPr lang="en-US" sz="2800" dirty="0">
                <a:solidFill>
                  <a:schemeClr val="bg1"/>
                </a:solidFill>
              </a:rPr>
              <a:t>Le but du </a:t>
            </a:r>
            <a:r>
              <a:rPr lang="en-US" sz="2800" dirty="0" err="1">
                <a:solidFill>
                  <a:schemeClr val="bg1"/>
                </a:solidFill>
              </a:rPr>
              <a:t>rétablissement</a:t>
            </a:r>
            <a:r>
              <a:rPr lang="en-US" sz="2800" dirty="0">
                <a:solidFill>
                  <a:schemeClr val="bg1"/>
                </a:solidFill>
              </a:rPr>
              <a:t/>
            </a:r>
            <a:br>
              <a:rPr lang="en-US" sz="2800" dirty="0">
                <a:solidFill>
                  <a:schemeClr val="bg1"/>
                </a:solidFill>
              </a:rPr>
            </a:br>
            <a:r>
              <a:rPr lang="en-US" sz="2800" dirty="0" err="1">
                <a:solidFill>
                  <a:schemeClr val="bg1"/>
                </a:solidFill>
              </a:rPr>
              <a:t>n’est</a:t>
            </a:r>
            <a:r>
              <a:rPr lang="en-US" sz="2800" dirty="0">
                <a:solidFill>
                  <a:schemeClr val="bg1"/>
                </a:solidFill>
              </a:rPr>
              <a:t> pas de </a:t>
            </a:r>
            <a:r>
              <a:rPr lang="en-US" sz="2800" dirty="0" err="1">
                <a:solidFill>
                  <a:schemeClr val="bg1"/>
                </a:solidFill>
              </a:rPr>
              <a:t>devenir</a:t>
            </a:r>
            <a:r>
              <a:rPr lang="en-US" sz="2800" dirty="0">
                <a:solidFill>
                  <a:schemeClr val="bg1"/>
                </a:solidFill>
              </a:rPr>
              <a:t> « normal » </a:t>
            </a:r>
          </a:p>
        </p:txBody>
      </p:sp>
      <p:sp>
        <p:nvSpPr>
          <p:cNvPr id="12" name="Espace réservé du contenu 11">
            <a:extLst>
              <a:ext uri="{FF2B5EF4-FFF2-40B4-BE49-F238E27FC236}">
                <a16:creationId xmlns:a16="http://schemas.microsoft.com/office/drawing/2014/main" xmlns="" id="{EEFB8319-D57C-464E-B5AB-59F49263C00A}"/>
              </a:ext>
            </a:extLst>
          </p:cNvPr>
          <p:cNvSpPr>
            <a:spLocks noGrp="1"/>
          </p:cNvSpPr>
          <p:nvPr>
            <p:ph idx="4294967295"/>
            <p:custDataLst>
              <p:tags r:id="rId2"/>
            </p:custDataLst>
          </p:nvPr>
        </p:nvSpPr>
        <p:spPr>
          <a:xfrm>
            <a:off x="3724073" y="2438400"/>
            <a:ext cx="4939867" cy="3785419"/>
          </a:xfrm>
        </p:spPr>
        <p:txBody>
          <a:bodyPr vert="horz" lIns="91440" tIns="45720" rIns="91440" bIns="45720" rtlCol="0">
            <a:normAutofit/>
          </a:bodyPr>
          <a:lstStyle/>
          <a:p>
            <a:pPr>
              <a:buClr>
                <a:schemeClr val="bg1"/>
              </a:buClr>
            </a:pPr>
            <a:r>
              <a:rPr lang="en-US" sz="1800" dirty="0" err="1">
                <a:solidFill>
                  <a:schemeClr val="bg1"/>
                </a:solidFill>
              </a:rPr>
              <a:t>C’est</a:t>
            </a:r>
            <a:r>
              <a:rPr lang="en-US" sz="1800" dirty="0">
                <a:solidFill>
                  <a:schemeClr val="bg1"/>
                </a:solidFill>
              </a:rPr>
              <a:t> </a:t>
            </a:r>
            <a:r>
              <a:rPr lang="en-US" sz="1800" dirty="0" err="1">
                <a:solidFill>
                  <a:schemeClr val="bg1"/>
                </a:solidFill>
              </a:rPr>
              <a:t>une</a:t>
            </a:r>
            <a:r>
              <a:rPr lang="en-US" sz="1800" dirty="0">
                <a:solidFill>
                  <a:schemeClr val="bg1"/>
                </a:solidFill>
              </a:rPr>
              <a:t> </a:t>
            </a:r>
            <a:r>
              <a:rPr lang="en-US" sz="1800" dirty="0" err="1">
                <a:solidFill>
                  <a:schemeClr val="bg1"/>
                </a:solidFill>
              </a:rPr>
              <a:t>façon</a:t>
            </a:r>
            <a:r>
              <a:rPr lang="en-US" sz="1800" dirty="0">
                <a:solidFill>
                  <a:schemeClr val="bg1"/>
                </a:solidFill>
              </a:rPr>
              <a:t> de vivre avec </a:t>
            </a:r>
            <a:r>
              <a:rPr lang="en-US" sz="1800" dirty="0" err="1">
                <a:solidFill>
                  <a:schemeClr val="bg1"/>
                </a:solidFill>
              </a:rPr>
              <a:t>ou</a:t>
            </a:r>
            <a:r>
              <a:rPr lang="en-US" sz="1800" dirty="0">
                <a:solidFill>
                  <a:schemeClr val="bg1"/>
                </a:solidFill>
              </a:rPr>
              <a:t> sans </a:t>
            </a:r>
            <a:r>
              <a:rPr lang="en-US" sz="1800" dirty="0" err="1">
                <a:solidFill>
                  <a:schemeClr val="bg1"/>
                </a:solidFill>
              </a:rPr>
              <a:t>symptôme</a:t>
            </a:r>
            <a:r>
              <a:rPr lang="en-US" sz="1800" dirty="0">
                <a:solidFill>
                  <a:schemeClr val="bg1"/>
                </a:solidFill>
              </a:rPr>
              <a:t>.</a:t>
            </a:r>
          </a:p>
          <a:p>
            <a:pPr>
              <a:buClr>
                <a:schemeClr val="bg1"/>
              </a:buClr>
            </a:pPr>
            <a:r>
              <a:rPr lang="en-US" sz="1800" dirty="0" err="1">
                <a:solidFill>
                  <a:schemeClr val="bg1"/>
                </a:solidFill>
              </a:rPr>
              <a:t>C’est</a:t>
            </a:r>
            <a:r>
              <a:rPr lang="en-US" sz="1800" dirty="0">
                <a:solidFill>
                  <a:schemeClr val="bg1"/>
                </a:solidFill>
              </a:rPr>
              <a:t> un </a:t>
            </a:r>
            <a:r>
              <a:rPr lang="en-US" sz="1800" dirty="0" err="1">
                <a:solidFill>
                  <a:schemeClr val="bg1"/>
                </a:solidFill>
              </a:rPr>
              <a:t>processus</a:t>
            </a:r>
            <a:r>
              <a:rPr lang="en-US" sz="1800" dirty="0">
                <a:solidFill>
                  <a:schemeClr val="bg1"/>
                </a:solidFill>
              </a:rPr>
              <a:t> non </a:t>
            </a:r>
            <a:r>
              <a:rPr lang="en-US" sz="1800" dirty="0" err="1">
                <a:solidFill>
                  <a:schemeClr val="bg1"/>
                </a:solidFill>
              </a:rPr>
              <a:t>linéaire</a:t>
            </a:r>
            <a:r>
              <a:rPr lang="en-US" sz="1800" dirty="0">
                <a:solidFill>
                  <a:schemeClr val="bg1"/>
                </a:solidFill>
              </a:rPr>
              <a:t>.</a:t>
            </a:r>
          </a:p>
          <a:p>
            <a:pPr>
              <a:buClr>
                <a:schemeClr val="bg1"/>
              </a:buClr>
            </a:pPr>
            <a:r>
              <a:rPr lang="en-US" sz="1800" dirty="0" err="1">
                <a:solidFill>
                  <a:schemeClr val="bg1"/>
                </a:solidFill>
              </a:rPr>
              <a:t>C’est</a:t>
            </a:r>
            <a:r>
              <a:rPr lang="en-US" sz="1800" dirty="0">
                <a:solidFill>
                  <a:schemeClr val="bg1"/>
                </a:solidFill>
              </a:rPr>
              <a:t> </a:t>
            </a:r>
            <a:r>
              <a:rPr lang="en-US" sz="1800" dirty="0" err="1">
                <a:solidFill>
                  <a:schemeClr val="bg1"/>
                </a:solidFill>
              </a:rPr>
              <a:t>l’aspiration</a:t>
            </a:r>
            <a:r>
              <a:rPr lang="en-US" sz="1800" dirty="0">
                <a:solidFill>
                  <a:schemeClr val="bg1"/>
                </a:solidFill>
              </a:rPr>
              <a:t> à vivre, à </a:t>
            </a:r>
            <a:r>
              <a:rPr lang="en-US" sz="1800" dirty="0" err="1">
                <a:solidFill>
                  <a:schemeClr val="bg1"/>
                </a:solidFill>
              </a:rPr>
              <a:t>travailler</a:t>
            </a:r>
            <a:r>
              <a:rPr lang="en-US" sz="1800" dirty="0">
                <a:solidFill>
                  <a:schemeClr val="bg1"/>
                </a:solidFill>
              </a:rPr>
              <a:t> et à aimer </a:t>
            </a:r>
            <a:r>
              <a:rPr lang="en-US" sz="1800" dirty="0" err="1">
                <a:solidFill>
                  <a:schemeClr val="bg1"/>
                </a:solidFill>
              </a:rPr>
              <a:t>comme</a:t>
            </a:r>
            <a:r>
              <a:rPr lang="en-US" sz="1800" dirty="0">
                <a:solidFill>
                  <a:schemeClr val="bg1"/>
                </a:solidFill>
              </a:rPr>
              <a:t> tout le monde.</a:t>
            </a:r>
          </a:p>
          <a:p>
            <a:pPr marL="0">
              <a:buClr>
                <a:schemeClr val="bg1"/>
              </a:buClr>
            </a:pPr>
            <a:r>
              <a:rPr lang="en-US" sz="1800" i="1" dirty="0">
                <a:solidFill>
                  <a:schemeClr val="bg1"/>
                </a:solidFill>
              </a:rPr>
              <a:t>Patricia Deegan, 1996</a:t>
            </a:r>
          </a:p>
          <a:p>
            <a:pPr>
              <a:buClr>
                <a:schemeClr val="bg1"/>
              </a:buClr>
            </a:pPr>
            <a:endParaRPr lang="en-US" sz="1800" i="1" dirty="0">
              <a:solidFill>
                <a:schemeClr val="bg1"/>
              </a:solidFill>
            </a:endParaRPr>
          </a:p>
          <a:p>
            <a:pPr>
              <a:buClr>
                <a:schemeClr val="bg1"/>
              </a:buClr>
            </a:pPr>
            <a:r>
              <a:rPr lang="en-US" sz="1800" dirty="0" err="1">
                <a:solidFill>
                  <a:schemeClr val="bg1"/>
                </a:solidFill>
              </a:rPr>
              <a:t>C’est</a:t>
            </a:r>
            <a:r>
              <a:rPr lang="en-US" sz="1800" dirty="0">
                <a:solidFill>
                  <a:schemeClr val="bg1"/>
                </a:solidFill>
              </a:rPr>
              <a:t> </a:t>
            </a:r>
            <a:r>
              <a:rPr lang="en-US" sz="1800" dirty="0" err="1">
                <a:solidFill>
                  <a:schemeClr val="bg1"/>
                </a:solidFill>
              </a:rPr>
              <a:t>bâtir</a:t>
            </a:r>
            <a:r>
              <a:rPr lang="en-US" sz="1800" dirty="0">
                <a:solidFill>
                  <a:schemeClr val="bg1"/>
                </a:solidFill>
              </a:rPr>
              <a:t> </a:t>
            </a:r>
            <a:r>
              <a:rPr lang="en-US" sz="1800" dirty="0" err="1">
                <a:solidFill>
                  <a:schemeClr val="bg1"/>
                </a:solidFill>
              </a:rPr>
              <a:t>sa</a:t>
            </a:r>
            <a:r>
              <a:rPr lang="en-US" sz="1800" dirty="0">
                <a:solidFill>
                  <a:schemeClr val="bg1"/>
                </a:solidFill>
              </a:rPr>
              <a:t> vie au-</a:t>
            </a:r>
            <a:r>
              <a:rPr lang="en-US" sz="1800" dirty="0" err="1">
                <a:solidFill>
                  <a:schemeClr val="bg1"/>
                </a:solidFill>
              </a:rPr>
              <a:t>delà</a:t>
            </a:r>
            <a:r>
              <a:rPr lang="en-US" sz="1800" dirty="0">
                <a:solidFill>
                  <a:schemeClr val="bg1"/>
                </a:solidFill>
              </a:rPr>
              <a:t> du </a:t>
            </a:r>
            <a:r>
              <a:rPr lang="en-US" sz="1800" dirty="0" err="1">
                <a:solidFill>
                  <a:schemeClr val="bg1"/>
                </a:solidFill>
              </a:rPr>
              <a:t>rôle</a:t>
            </a:r>
            <a:r>
              <a:rPr lang="en-US" sz="1800" dirty="0">
                <a:solidFill>
                  <a:schemeClr val="bg1"/>
                </a:solidFill>
              </a:rPr>
              <a:t> de « patient » </a:t>
            </a:r>
          </a:p>
          <a:p>
            <a:pPr marL="0">
              <a:buClr>
                <a:schemeClr val="bg1"/>
              </a:buClr>
            </a:pPr>
            <a:r>
              <a:rPr lang="en-US" sz="1800" i="1" dirty="0">
                <a:solidFill>
                  <a:schemeClr val="bg1"/>
                </a:solidFill>
              </a:rPr>
              <a:t>Recovery in mental health p.16</a:t>
            </a:r>
          </a:p>
        </p:txBody>
      </p:sp>
      <p:pic>
        <p:nvPicPr>
          <p:cNvPr id="2" name="Image 1">
            <a:extLst>
              <a:ext uri="{FF2B5EF4-FFF2-40B4-BE49-F238E27FC236}">
                <a16:creationId xmlns:a16="http://schemas.microsoft.com/office/drawing/2014/main" xmlns="" id="{B6D92830-9B95-4182-B1A3-0555F62724C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524" r="74"/>
          <a:stretch/>
        </p:blipFill>
        <p:spPr>
          <a:xfrm>
            <a:off x="20" y="10"/>
            <a:ext cx="3476673" cy="6857990"/>
          </a:xfrm>
          <a:prstGeom prst="rect">
            <a:avLst/>
          </a:prstGeom>
          <a:effectLst/>
        </p:spPr>
      </p:pic>
      <p:cxnSp>
        <p:nvCxnSpPr>
          <p:cNvPr id="14" name="Straight Connector 16">
            <a:extLst>
              <a:ext uri="{FF2B5EF4-FFF2-40B4-BE49-F238E27FC236}">
                <a16:creationId xmlns:a16="http://schemas.microsoft.com/office/drawing/2014/main" xmlns=""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810700" y="2115117"/>
            <a:ext cx="4732020" cy="0"/>
          </a:xfrm>
          <a:prstGeom prst="line">
            <a:avLst/>
          </a:prstGeom>
          <a:ln w="19050">
            <a:solidFill>
              <a:srgbClr val="B7614B"/>
            </a:solidFill>
          </a:ln>
        </p:spPr>
        <p:style>
          <a:lnRef idx="1">
            <a:schemeClr val="accent1"/>
          </a:lnRef>
          <a:fillRef idx="0">
            <a:schemeClr val="accent1"/>
          </a:fillRef>
          <a:effectRef idx="0">
            <a:schemeClr val="accent1"/>
          </a:effectRef>
          <a:fontRef idx="minor">
            <a:schemeClr val="tx1"/>
          </a:fontRef>
        </p:style>
      </p:cxnSp>
      <p:sp>
        <p:nvSpPr>
          <p:cNvPr id="7" name="Espace réservé du numéro de diapositive 6">
            <a:extLst>
              <a:ext uri="{FF2B5EF4-FFF2-40B4-BE49-F238E27FC236}">
                <a16:creationId xmlns:a16="http://schemas.microsoft.com/office/drawing/2014/main" xmlns="" id="{3B097C2F-D635-4E18-927B-9E741655A2A5}"/>
              </a:ext>
            </a:extLst>
          </p:cNvPr>
          <p:cNvSpPr>
            <a:spLocks noGrp="1"/>
          </p:cNvSpPr>
          <p:nvPr>
            <p:ph type="sldNum" sz="quarter" idx="12"/>
            <p:custDataLst>
              <p:tags r:id="rId3"/>
            </p:custDataLst>
          </p:nvPr>
        </p:nvSpPr>
        <p:spPr>
          <a:xfrm>
            <a:off x="7625281" y="6356350"/>
            <a:ext cx="890069" cy="365125"/>
          </a:xfrm>
          <a:prstGeom prst="ellipse">
            <a:avLst/>
          </a:prstGeom>
        </p:spPr>
        <p:txBody>
          <a:bodyPr vert="horz" lIns="91440" tIns="45720" rIns="91440" bIns="45720" rtlCol="0" anchor="ctr">
            <a:normAutofit/>
          </a:bodyPr>
          <a:lstStyle/>
          <a:p>
            <a:pPr>
              <a:lnSpc>
                <a:spcPct val="90000"/>
              </a:lnSpc>
              <a:spcAft>
                <a:spcPts val="600"/>
              </a:spcAft>
              <a:defRPr/>
            </a:pPr>
            <a:fld id="{1C5AF276-AA61-4442-AC32-8E322D03599C}" type="slidenum">
              <a:rPr lang="en-US">
                <a:solidFill>
                  <a:prstClr val="black">
                    <a:tint val="75000"/>
                  </a:prstClr>
                </a:solidFill>
                <a:latin typeface="Calibri" panose="020F0502020204030204"/>
              </a:rPr>
              <a:pPr>
                <a:lnSpc>
                  <a:spcPct val="90000"/>
                </a:lnSpc>
                <a:spcAft>
                  <a:spcPts val="600"/>
                </a:spcAft>
                <a:defRPr/>
              </a:pPr>
              <a:t>27</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571829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29">
            <a:extLst>
              <a:ext uri="{FF2B5EF4-FFF2-40B4-BE49-F238E27FC236}">
                <a16:creationId xmlns:a16="http://schemas.microsoft.com/office/drawing/2014/main" xmlns=""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5659" y="4572000"/>
            <a:ext cx="5293730" cy="1964266"/>
          </a:xfrm>
          <a:prstGeom prst="rect">
            <a:avLst/>
          </a:prstGeom>
          <a:solidFill>
            <a:srgbClr val="5E322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re 5">
            <a:extLst>
              <a:ext uri="{FF2B5EF4-FFF2-40B4-BE49-F238E27FC236}">
                <a16:creationId xmlns:a16="http://schemas.microsoft.com/office/drawing/2014/main" xmlns="" id="{F1EF94D0-C84E-4C09-8A4B-88423659FC04}"/>
              </a:ext>
            </a:extLst>
          </p:cNvPr>
          <p:cNvSpPr>
            <a:spLocks noGrp="1"/>
          </p:cNvSpPr>
          <p:nvPr>
            <p:ph type="title"/>
            <p:custDataLst>
              <p:tags r:id="rId1"/>
            </p:custDataLst>
          </p:nvPr>
        </p:nvSpPr>
        <p:spPr>
          <a:xfrm>
            <a:off x="393192" y="4767072"/>
            <a:ext cx="4945641" cy="1625210"/>
          </a:xfrm>
        </p:spPr>
        <p:txBody>
          <a:bodyPr>
            <a:normAutofit/>
          </a:bodyPr>
          <a:lstStyle/>
          <a:p>
            <a:pPr algn="r"/>
            <a:r>
              <a:rPr lang="fr-CA" b="1">
                <a:solidFill>
                  <a:srgbClr val="FFFFFF"/>
                </a:solidFill>
              </a:rPr>
              <a:t>SOUTENIR L’ESPOIR</a:t>
            </a:r>
          </a:p>
        </p:txBody>
      </p:sp>
      <p:pic>
        <p:nvPicPr>
          <p:cNvPr id="25" name="Image 24">
            <a:extLst>
              <a:ext uri="{FF2B5EF4-FFF2-40B4-BE49-F238E27FC236}">
                <a16:creationId xmlns:a16="http://schemas.microsoft.com/office/drawing/2014/main" xmlns="" id="{925410A7-3B33-4C00-ABAD-D2B40B83B00F}"/>
              </a:ext>
            </a:extLst>
          </p:cNvPr>
          <p:cNvPicPr>
            <a:picLocks noChangeAspect="1"/>
          </p:cNvPicPr>
          <p:nvPr>
            <p:custDataLst>
              <p:tags r:id="rId2"/>
            </p:custDataLst>
          </p:nvPr>
        </p:nvPicPr>
        <p:blipFill rotWithShape="1">
          <a:blip r:embed="rId7" cstate="email">
            <a:extLst>
              <a:ext uri="{28A0092B-C50C-407E-A947-70E740481C1C}">
                <a14:useLocalDpi xmlns:a14="http://schemas.microsoft.com/office/drawing/2010/main"/>
              </a:ext>
            </a:extLst>
          </a:blip>
          <a:srcRect t="653" r="-2" b="188"/>
          <a:stretch/>
        </p:blipFill>
        <p:spPr>
          <a:xfrm>
            <a:off x="245660" y="321733"/>
            <a:ext cx="5293729" cy="4107392"/>
          </a:xfrm>
          <a:prstGeom prst="rect">
            <a:avLst/>
          </a:prstGeom>
        </p:spPr>
      </p:pic>
      <p:sp>
        <p:nvSpPr>
          <p:cNvPr id="39" name="Rectangle 31">
            <a:extLst>
              <a:ext uri="{FF2B5EF4-FFF2-40B4-BE49-F238E27FC236}">
                <a16:creationId xmlns:a16="http://schemas.microsoft.com/office/drawing/2014/main" xmlns=""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space réservé du contenu 6">
            <a:extLst>
              <a:ext uri="{FF2B5EF4-FFF2-40B4-BE49-F238E27FC236}">
                <a16:creationId xmlns:a16="http://schemas.microsoft.com/office/drawing/2014/main" xmlns="" id="{538FED68-93FA-474F-8127-66569F022816}"/>
              </a:ext>
            </a:extLst>
          </p:cNvPr>
          <p:cNvSpPr>
            <a:spLocks noGrp="1"/>
          </p:cNvSpPr>
          <p:nvPr>
            <p:ph idx="1"/>
            <p:custDataLst>
              <p:tags r:id="rId3"/>
            </p:custDataLst>
          </p:nvPr>
        </p:nvSpPr>
        <p:spPr>
          <a:xfrm>
            <a:off x="6021989" y="917725"/>
            <a:ext cx="2568554" cy="4852362"/>
          </a:xfrm>
        </p:spPr>
        <p:txBody>
          <a:bodyPr anchor="ctr">
            <a:normAutofit/>
          </a:bodyPr>
          <a:lstStyle/>
          <a:p>
            <a:pPr marL="0" indent="0">
              <a:buNone/>
            </a:pPr>
            <a:r>
              <a:rPr lang="fr-CA" sz="2000" dirty="0">
                <a:solidFill>
                  <a:srgbClr val="FFFFFF"/>
                </a:solidFill>
                <a:ea typeface="Calibri"/>
                <a:cs typeface="Calibri"/>
                <a:sym typeface="Calibri"/>
              </a:rPr>
              <a:t>Catalyseur du rétablissement</a:t>
            </a:r>
          </a:p>
          <a:p>
            <a:pPr marL="0" indent="0">
              <a:buNone/>
            </a:pPr>
            <a:r>
              <a:rPr lang="fr-CA" sz="2000" b="1" i="1" dirty="0">
                <a:solidFill>
                  <a:srgbClr val="FFFFFF"/>
                </a:solidFill>
              </a:rPr>
              <a:t>Ne jamais abandonner! </a:t>
            </a:r>
          </a:p>
          <a:p>
            <a:endParaRPr lang="fr-CA" sz="1700" dirty="0">
              <a:solidFill>
                <a:srgbClr val="FFFFFF"/>
              </a:solidFill>
            </a:endParaRPr>
          </a:p>
        </p:txBody>
      </p:sp>
      <p:sp>
        <p:nvSpPr>
          <p:cNvPr id="5" name="Espace réservé du numéro de diapositive 4">
            <a:extLst>
              <a:ext uri="{FF2B5EF4-FFF2-40B4-BE49-F238E27FC236}">
                <a16:creationId xmlns:a16="http://schemas.microsoft.com/office/drawing/2014/main" xmlns="" id="{BC48A3F7-E2DD-4959-836E-034BD5219088}"/>
              </a:ext>
            </a:extLst>
          </p:cNvPr>
          <p:cNvSpPr>
            <a:spLocks noGrp="1"/>
          </p:cNvSpPr>
          <p:nvPr>
            <p:ph type="sldNum" sz="quarter" idx="12"/>
            <p:custDataLst>
              <p:tags r:id="rId4"/>
            </p:custDataLst>
          </p:nvPr>
        </p:nvSpPr>
        <p:spPr>
          <a:xfrm>
            <a:off x="7860293" y="6535157"/>
            <a:ext cx="730250" cy="274320"/>
          </a:xfrm>
          <a:prstGeom prst="ellipse">
            <a:avLst/>
          </a:prstGeom>
        </p:spPr>
        <p:txBody>
          <a:bodyP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1C5AF276-AA61-4442-AC32-8E322D03599C}" type="slidenum">
              <a:rPr kumimoji="0" lang="fr-CA" sz="7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pPr marL="0" marR="0" lvl="0" indent="0" defTabSz="914400" rtl="0" eaLnBrk="1" fontAlgn="auto" latinLnBrk="0" hangingPunct="1">
                <a:lnSpc>
                  <a:spcPct val="90000"/>
                </a:lnSpc>
                <a:spcBef>
                  <a:spcPts val="0"/>
                </a:spcBef>
                <a:spcAft>
                  <a:spcPts val="600"/>
                </a:spcAft>
                <a:buClrTx/>
                <a:buSzTx/>
                <a:buFontTx/>
                <a:buNone/>
                <a:tabLst/>
                <a:defRPr/>
              </a:pPr>
              <a:t>28</a:t>
            </a:fld>
            <a:endParaRPr kumimoji="0" lang="fr-CA" sz="7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352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B0BBB85-A618-4AD8-B40C-FB718AB9106C}"/>
              </a:ext>
            </a:extLst>
          </p:cNvPr>
          <p:cNvSpPr>
            <a:spLocks noGrp="1"/>
          </p:cNvSpPr>
          <p:nvPr>
            <p:ph type="title"/>
          </p:nvPr>
        </p:nvSpPr>
        <p:spPr>
          <a:xfrm>
            <a:off x="3724072" y="629268"/>
            <a:ext cx="4939868" cy="1286160"/>
          </a:xfrm>
        </p:spPr>
        <p:txBody>
          <a:bodyPr anchor="b">
            <a:normAutofit/>
          </a:bodyPr>
          <a:lstStyle/>
          <a:p>
            <a:r>
              <a:rPr lang="fr-CA" sz="2800" dirty="0">
                <a:solidFill>
                  <a:schemeClr val="bg1"/>
                </a:solidFill>
              </a:rPr>
              <a:t>Transfert de connaissances des 10 composantes de SHAMSHA</a:t>
            </a:r>
          </a:p>
        </p:txBody>
      </p:sp>
      <p:sp>
        <p:nvSpPr>
          <p:cNvPr id="3" name="Espace réservé du contenu 2">
            <a:extLst>
              <a:ext uri="{FF2B5EF4-FFF2-40B4-BE49-F238E27FC236}">
                <a16:creationId xmlns:a16="http://schemas.microsoft.com/office/drawing/2014/main" xmlns="" id="{1C6621D2-0915-4BA6-89A7-1E2AA9BC85D2}"/>
              </a:ext>
            </a:extLst>
          </p:cNvPr>
          <p:cNvSpPr>
            <a:spLocks noGrp="1"/>
          </p:cNvSpPr>
          <p:nvPr>
            <p:ph idx="1"/>
          </p:nvPr>
        </p:nvSpPr>
        <p:spPr>
          <a:xfrm>
            <a:off x="3724073" y="2438400"/>
            <a:ext cx="4939867" cy="3785419"/>
          </a:xfrm>
        </p:spPr>
        <p:txBody>
          <a:bodyPr>
            <a:normAutofit/>
          </a:bodyPr>
          <a:lstStyle/>
          <a:p>
            <a:endParaRPr lang="fr-CA" sz="1700" dirty="0"/>
          </a:p>
          <a:p>
            <a:r>
              <a:rPr lang="fr-CA" sz="1700" dirty="0">
                <a:solidFill>
                  <a:schemeClr val="bg1"/>
                </a:solidFill>
              </a:rPr>
              <a:t>« Ces composantes sont à nos yeux la pierre angulaire pour définir et soutenir le processus du rétablissement des personnes »</a:t>
            </a:r>
          </a:p>
          <a:p>
            <a:r>
              <a:rPr lang="fr-CA" sz="1700" dirty="0">
                <a:solidFill>
                  <a:schemeClr val="bg1"/>
                </a:solidFill>
              </a:rPr>
              <a:t> … et « qui font consensus aujourd’hui »</a:t>
            </a:r>
          </a:p>
          <a:p>
            <a:endParaRPr lang="fr-CA" sz="1700" dirty="0">
              <a:solidFill>
                <a:schemeClr val="bg1"/>
              </a:solidFill>
            </a:endParaRPr>
          </a:p>
          <a:p>
            <a:pPr marL="0" indent="0">
              <a:buNone/>
            </a:pPr>
            <a:endParaRPr lang="fr-CA" sz="1700" i="1" dirty="0"/>
          </a:p>
          <a:p>
            <a:pPr marL="0" indent="0">
              <a:buNone/>
            </a:pPr>
            <a:endParaRPr lang="fr-CA" sz="1700" dirty="0"/>
          </a:p>
        </p:txBody>
      </p:sp>
      <p:pic>
        <p:nvPicPr>
          <p:cNvPr id="6" name="Image 5">
            <a:extLst>
              <a:ext uri="{FF2B5EF4-FFF2-40B4-BE49-F238E27FC236}">
                <a16:creationId xmlns:a16="http://schemas.microsoft.com/office/drawing/2014/main" xmlns="" id="{BD55059C-0BBA-4655-B1D2-9AF5C577C2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2726" r="13802"/>
          <a:stretch/>
        </p:blipFill>
        <p:spPr>
          <a:xfrm>
            <a:off x="20" y="10"/>
            <a:ext cx="3476673" cy="6857990"/>
          </a:xfrm>
          <a:prstGeom prst="rect">
            <a:avLst/>
          </a:prstGeom>
          <a:effectLst/>
        </p:spPr>
      </p:pic>
      <p:cxnSp>
        <p:nvCxnSpPr>
          <p:cNvPr id="23" name="Straight Connector 10">
            <a:extLst>
              <a:ext uri="{FF2B5EF4-FFF2-40B4-BE49-F238E27FC236}">
                <a16:creationId xmlns:a16="http://schemas.microsoft.com/office/drawing/2014/main" xmlns=""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810700" y="2115117"/>
            <a:ext cx="4732020" cy="0"/>
          </a:xfrm>
          <a:prstGeom prst="line">
            <a:avLst/>
          </a:prstGeom>
          <a:ln w="19050">
            <a:solidFill>
              <a:srgbClr val="D89786"/>
            </a:solidFill>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xmlns="" id="{1EC7DF26-0C95-4CB8-B707-56949E28ACF5}"/>
              </a:ext>
            </a:extLst>
          </p:cNvPr>
          <p:cNvSpPr>
            <a:spLocks noGrp="1"/>
          </p:cNvSpPr>
          <p:nvPr>
            <p:ph type="sldNum" sz="quarter" idx="12"/>
          </p:nvPr>
        </p:nvSpPr>
        <p:spPr/>
        <p:txBody>
          <a:bodyPr/>
          <a:lstStyle/>
          <a:p>
            <a:fld id="{5CEA2F79-4073-4211-94B4-1F6D41B43204}" type="slidenum">
              <a:rPr lang="fr-CA" smtClean="0"/>
              <a:t>29</a:t>
            </a:fld>
            <a:endParaRPr lang="fr-CA"/>
          </a:p>
        </p:txBody>
      </p:sp>
    </p:spTree>
    <p:extLst>
      <p:ext uri="{BB962C8B-B14F-4D97-AF65-F5344CB8AC3E}">
        <p14:creationId xmlns:p14="http://schemas.microsoft.com/office/powerpoint/2010/main" val="4125587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xmlns="" id="{6166C6D1-23AC-49C4-BA07-238E4E9F8C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6544" y="450221"/>
            <a:ext cx="3083948" cy="5957175"/>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re 1"/>
          <p:cNvSpPr>
            <a:spLocks noGrp="1"/>
          </p:cNvSpPr>
          <p:nvPr>
            <p:ph type="title"/>
            <p:custDataLst>
              <p:tags r:id="rId1"/>
            </p:custDataLst>
          </p:nvPr>
        </p:nvSpPr>
        <p:spPr>
          <a:xfrm>
            <a:off x="581025" y="761999"/>
            <a:ext cx="2633391" cy="5368413"/>
          </a:xfrm>
        </p:spPr>
        <p:txBody>
          <a:bodyPr vert="horz" lIns="68580" tIns="34290" rIns="68580" bIns="34290" rtlCol="0">
            <a:normAutofit/>
          </a:bodyPr>
          <a:lstStyle/>
          <a:p>
            <a:r>
              <a:rPr lang="en-US" sz="3700">
                <a:solidFill>
                  <a:srgbClr val="FFFFFF"/>
                </a:solidFill>
              </a:rPr>
              <a:t>Mot de bienvenue</a:t>
            </a:r>
            <a:br>
              <a:rPr lang="en-US" sz="3700">
                <a:solidFill>
                  <a:srgbClr val="FFFFFF"/>
                </a:solidFill>
              </a:rPr>
            </a:br>
            <a:r>
              <a:rPr lang="en-US" sz="3700">
                <a:solidFill>
                  <a:srgbClr val="FFFFFF"/>
                </a:solidFill>
              </a:rPr>
              <a:t>et présentation</a:t>
            </a:r>
          </a:p>
        </p:txBody>
      </p:sp>
      <p:sp>
        <p:nvSpPr>
          <p:cNvPr id="13" name="Rectangle 12">
            <a:extLst>
              <a:ext uri="{FF2B5EF4-FFF2-40B4-BE49-F238E27FC236}">
                <a16:creationId xmlns:a16="http://schemas.microsoft.com/office/drawing/2014/main" xmlns="" id="{1C091803-41C2-48E0-9228-5148460C74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67955" y="446007"/>
            <a:ext cx="3507229" cy="595717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p:cNvSpPr>
            <a:spLocks noGrp="1"/>
          </p:cNvSpPr>
          <p:nvPr>
            <p:ph idx="1"/>
            <p:custDataLst>
              <p:tags r:id="rId2"/>
            </p:custDataLst>
          </p:nvPr>
        </p:nvSpPr>
        <p:spPr>
          <a:xfrm>
            <a:off x="3820217" y="762000"/>
            <a:ext cx="3031732" cy="5368412"/>
          </a:xfrm>
        </p:spPr>
        <p:txBody>
          <a:bodyPr vert="horz" lIns="68580" tIns="34290" rIns="68580" bIns="34290" rtlCol="0" anchor="ctr">
            <a:normAutofit/>
          </a:bodyPr>
          <a:lstStyle/>
          <a:p>
            <a:pPr marL="0" indent="0">
              <a:buNone/>
            </a:pPr>
            <a:r>
              <a:rPr lang="fr-CA" sz="2100" b="1" dirty="0">
                <a:solidFill>
                  <a:schemeClr val="bg1"/>
                </a:solidFill>
              </a:rPr>
              <a:t>Présentation des formatrices</a:t>
            </a:r>
          </a:p>
          <a:p>
            <a:pPr marL="342900" lvl="1" indent="0">
              <a:buNone/>
            </a:pPr>
            <a:r>
              <a:rPr lang="fr-CA" sz="2100" b="1" dirty="0">
                <a:solidFill>
                  <a:schemeClr val="bg1"/>
                </a:solidFill>
              </a:rPr>
              <a:t>Diane Harvey</a:t>
            </a:r>
            <a:r>
              <a:rPr lang="fr-CA" sz="2100" dirty="0">
                <a:solidFill>
                  <a:schemeClr val="bg1"/>
                </a:solidFill>
              </a:rPr>
              <a:t>, directrice générale, dharvey@aqrp-sm.org</a:t>
            </a:r>
            <a:endParaRPr lang="fr-CA" sz="2100" dirty="0">
              <a:solidFill>
                <a:schemeClr val="bg1"/>
              </a:solidFill>
              <a:cs typeface="Calibri"/>
            </a:endParaRPr>
          </a:p>
          <a:p>
            <a:pPr marL="342900" lvl="1" indent="0">
              <a:buNone/>
            </a:pPr>
            <a:endParaRPr lang="fr-CA" sz="2100" dirty="0">
              <a:solidFill>
                <a:schemeClr val="bg1"/>
              </a:solidFill>
            </a:endParaRPr>
          </a:p>
          <a:p>
            <a:pPr marL="342900" lvl="1" indent="0">
              <a:buNone/>
            </a:pPr>
            <a:r>
              <a:rPr lang="fr-CA" sz="2100" dirty="0">
                <a:solidFill>
                  <a:schemeClr val="bg1"/>
                </a:solidFill>
              </a:rPr>
              <a:t>Marie Gagné, paire aidante, formatrice sur le rétablissement,</a:t>
            </a:r>
          </a:p>
          <a:p>
            <a:pPr marL="342900" lvl="1" indent="0">
              <a:buNone/>
            </a:pPr>
            <a:r>
              <a:rPr lang="fr-CA" sz="2100" dirty="0">
                <a:solidFill>
                  <a:schemeClr val="bg1"/>
                </a:solidFill>
              </a:rPr>
              <a:t>mgagne@aqrp-sm.org</a:t>
            </a:r>
          </a:p>
          <a:p>
            <a:pPr marL="342900" lvl="1" indent="0">
              <a:buNone/>
            </a:pPr>
            <a:endParaRPr lang="fr-CA" sz="2100" dirty="0">
              <a:cs typeface="Calibri"/>
            </a:endParaRPr>
          </a:p>
        </p:txBody>
      </p:sp>
      <p:pic>
        <p:nvPicPr>
          <p:cNvPr id="6" name="Image 5">
            <a:extLst>
              <a:ext uri="{FF2B5EF4-FFF2-40B4-BE49-F238E27FC236}">
                <a16:creationId xmlns:a16="http://schemas.microsoft.com/office/drawing/2014/main" xmlns="" id="{BFAF6709-905B-4DF0-88F3-84D6A9E2A73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6342" r="4" b="4"/>
          <a:stretch/>
        </p:blipFill>
        <p:spPr>
          <a:xfrm>
            <a:off x="7212647" y="446007"/>
            <a:ext cx="1575628" cy="2907792"/>
          </a:xfrm>
          <a:prstGeom prst="rect">
            <a:avLst/>
          </a:prstGeom>
        </p:spPr>
      </p:pic>
      <p:sp>
        <p:nvSpPr>
          <p:cNvPr id="15" name="Rectangle 14">
            <a:extLst>
              <a:ext uri="{FF2B5EF4-FFF2-40B4-BE49-F238E27FC236}">
                <a16:creationId xmlns:a16="http://schemas.microsoft.com/office/drawing/2014/main" xmlns="" id="{05CC4153-3F0D-4F4C-8F12-E8FC3FA40A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12646" y="3494844"/>
            <a:ext cx="1578001" cy="2907792"/>
          </a:xfrm>
          <a:prstGeom prst="rect">
            <a:avLst/>
          </a:prstGeom>
          <a:solidFill>
            <a:srgbClr val="988367">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Espace réservé du numéro de diapositive 3">
            <a:extLst>
              <a:ext uri="{FF2B5EF4-FFF2-40B4-BE49-F238E27FC236}">
                <a16:creationId xmlns:a16="http://schemas.microsoft.com/office/drawing/2014/main" xmlns="" id="{4E341C65-4C2D-40DF-83EC-2EE49BA26809}"/>
              </a:ext>
            </a:extLst>
          </p:cNvPr>
          <p:cNvSpPr>
            <a:spLocks noGrp="1"/>
          </p:cNvSpPr>
          <p:nvPr>
            <p:ph type="sldNum" sz="quarter" idx="12"/>
            <p:custDataLst>
              <p:tags r:id="rId3"/>
            </p:custDataLst>
          </p:nvPr>
        </p:nvSpPr>
        <p:spPr>
          <a:xfrm>
            <a:off x="7442901" y="4832534"/>
            <a:ext cx="1099459" cy="1234345"/>
          </a:xfrm>
        </p:spPr>
        <p:txBody>
          <a:bodyP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629637A9-119A-49DA-BD12-AAC58B377D80}" type="slidenum">
              <a:rPr kumimoji="0" lang="en-US" sz="38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3</a:t>
            </a:fld>
            <a:endParaRPr kumimoji="0" lang="en-US" sz="3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731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xmlns="" id="{640E93D9-F13F-4097-A159-E0A6CEBA8F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re 1">
            <a:extLst>
              <a:ext uri="{FF2B5EF4-FFF2-40B4-BE49-F238E27FC236}">
                <a16:creationId xmlns:a16="http://schemas.microsoft.com/office/drawing/2014/main" xmlns="" id="{7F6CE7A0-7B61-4F2F-A5A2-7C624C7BC74E}"/>
              </a:ext>
            </a:extLst>
          </p:cNvPr>
          <p:cNvSpPr>
            <a:spLocks noGrp="1"/>
          </p:cNvSpPr>
          <p:nvPr>
            <p:ph type="title"/>
          </p:nvPr>
        </p:nvSpPr>
        <p:spPr>
          <a:xfrm>
            <a:off x="292437" y="444464"/>
            <a:ext cx="2565228" cy="1906317"/>
          </a:xfrm>
        </p:spPr>
        <p:txBody>
          <a:bodyPr>
            <a:normAutofit/>
          </a:bodyPr>
          <a:lstStyle/>
          <a:p>
            <a:pPr algn="ctr"/>
            <a:r>
              <a:rPr lang="fr-CA" sz="2400" i="1" dirty="0">
                <a:solidFill>
                  <a:schemeClr val="bg1"/>
                </a:solidFill>
              </a:rPr>
              <a:t>Les 10 composantes du rétablissement</a:t>
            </a:r>
          </a:p>
        </p:txBody>
      </p:sp>
      <p:pic>
        <p:nvPicPr>
          <p:cNvPr id="5" name="Image 4">
            <a:extLst>
              <a:ext uri="{FF2B5EF4-FFF2-40B4-BE49-F238E27FC236}">
                <a16:creationId xmlns:a16="http://schemas.microsoft.com/office/drawing/2014/main" xmlns="" id="{EA9CD3EC-56D6-4502-B408-ABF6FC530D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3763" r="17778" b="-2"/>
          <a:stretch/>
        </p:blipFill>
        <p:spPr>
          <a:xfrm>
            <a:off x="20" y="2768743"/>
            <a:ext cx="3208693" cy="4089258"/>
          </a:xfrm>
          <a:prstGeom prst="rect">
            <a:avLst/>
          </a:prstGeom>
        </p:spPr>
      </p:pic>
      <p:sp>
        <p:nvSpPr>
          <p:cNvPr id="21" name="Rectangle 11">
            <a:extLst>
              <a:ext uri="{FF2B5EF4-FFF2-40B4-BE49-F238E27FC236}">
                <a16:creationId xmlns:a16="http://schemas.microsoft.com/office/drawing/2014/main" xmlns="" id="{BA3D150B-ADB5-401D-8304-C7845A1095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768743"/>
            <a:ext cx="3232716"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Espace réservé du contenu 2">
            <a:extLst>
              <a:ext uri="{FF2B5EF4-FFF2-40B4-BE49-F238E27FC236}">
                <a16:creationId xmlns:a16="http://schemas.microsoft.com/office/drawing/2014/main" xmlns="" id="{BAA82E5D-C72D-48E0-B0AF-494F5B3A03E6}"/>
              </a:ext>
            </a:extLst>
          </p:cNvPr>
          <p:cNvSpPr>
            <a:spLocks noGrp="1"/>
          </p:cNvSpPr>
          <p:nvPr>
            <p:ph idx="1"/>
          </p:nvPr>
        </p:nvSpPr>
        <p:spPr>
          <a:xfrm>
            <a:off x="4073733" y="678955"/>
            <a:ext cx="4777829" cy="5409743"/>
          </a:xfrm>
        </p:spPr>
        <p:txBody>
          <a:bodyPr anchor="ctr">
            <a:normAutofit/>
          </a:bodyPr>
          <a:lstStyle/>
          <a:p>
            <a:r>
              <a:rPr lang="fr-CA" sz="2000" dirty="0">
                <a:solidFill>
                  <a:schemeClr val="bg1"/>
                </a:solidFill>
              </a:rPr>
              <a:t>Autodétermination</a:t>
            </a:r>
          </a:p>
          <a:p>
            <a:r>
              <a:rPr lang="fr-CA" sz="2000" dirty="0">
                <a:solidFill>
                  <a:schemeClr val="bg1"/>
                </a:solidFill>
              </a:rPr>
              <a:t>Individualisé et centré sur la personne</a:t>
            </a:r>
          </a:p>
          <a:p>
            <a:r>
              <a:rPr lang="fr-CA" sz="2000" dirty="0">
                <a:solidFill>
                  <a:schemeClr val="bg1"/>
                </a:solidFill>
              </a:rPr>
              <a:t>Pouvoir d’agir (</a:t>
            </a:r>
            <a:r>
              <a:rPr lang="fr-CA" sz="2000" dirty="0" err="1">
                <a:solidFill>
                  <a:schemeClr val="bg1"/>
                </a:solidFill>
              </a:rPr>
              <a:t>empowerment</a:t>
            </a:r>
            <a:r>
              <a:rPr lang="fr-CA" sz="2000" dirty="0">
                <a:solidFill>
                  <a:schemeClr val="bg1"/>
                </a:solidFill>
              </a:rPr>
              <a:t>)</a:t>
            </a:r>
          </a:p>
          <a:p>
            <a:r>
              <a:rPr lang="fr-CA" sz="2000" dirty="0">
                <a:solidFill>
                  <a:schemeClr val="bg1"/>
                </a:solidFill>
              </a:rPr>
              <a:t>Holistique</a:t>
            </a:r>
          </a:p>
          <a:p>
            <a:r>
              <a:rPr lang="fr-CA" sz="2000" dirty="0">
                <a:solidFill>
                  <a:schemeClr val="bg1"/>
                </a:solidFill>
              </a:rPr>
              <a:t>Non linéaire</a:t>
            </a:r>
          </a:p>
          <a:p>
            <a:r>
              <a:rPr lang="fr-CA" sz="2000" dirty="0">
                <a:solidFill>
                  <a:schemeClr val="bg1"/>
                </a:solidFill>
              </a:rPr>
              <a:t>Axé sur les forces</a:t>
            </a:r>
          </a:p>
          <a:p>
            <a:r>
              <a:rPr lang="fr-CA" sz="2000" dirty="0">
                <a:solidFill>
                  <a:schemeClr val="bg1"/>
                </a:solidFill>
              </a:rPr>
              <a:t>Entraide entre pairs</a:t>
            </a:r>
          </a:p>
          <a:p>
            <a:r>
              <a:rPr lang="fr-CA" sz="2000" dirty="0">
                <a:solidFill>
                  <a:schemeClr val="bg1"/>
                </a:solidFill>
              </a:rPr>
              <a:t>Respect</a:t>
            </a:r>
          </a:p>
          <a:p>
            <a:r>
              <a:rPr lang="fr-CA" sz="2000" dirty="0">
                <a:solidFill>
                  <a:schemeClr val="bg1"/>
                </a:solidFill>
              </a:rPr>
              <a:t>Responsabilité</a:t>
            </a:r>
          </a:p>
          <a:p>
            <a:r>
              <a:rPr lang="fr-CA" sz="2000" dirty="0">
                <a:solidFill>
                  <a:schemeClr val="bg1"/>
                </a:solidFill>
              </a:rPr>
              <a:t>Espoir</a:t>
            </a:r>
          </a:p>
        </p:txBody>
      </p:sp>
      <p:sp>
        <p:nvSpPr>
          <p:cNvPr id="22" name="Rectangle 13">
            <a:extLst>
              <a:ext uri="{FF2B5EF4-FFF2-40B4-BE49-F238E27FC236}">
                <a16:creationId xmlns:a16="http://schemas.microsoft.com/office/drawing/2014/main" xmlns="" id="{ACD3AB31-A71C-4414-BA05-CF667CBA34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15319" y="3404996"/>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4" name="Espace réservé du numéro de diapositive 3">
            <a:extLst>
              <a:ext uri="{FF2B5EF4-FFF2-40B4-BE49-F238E27FC236}">
                <a16:creationId xmlns:a16="http://schemas.microsoft.com/office/drawing/2014/main" xmlns="" id="{517E6745-5C2E-4D6B-AADF-6F47CC0619B1}"/>
              </a:ext>
            </a:extLst>
          </p:cNvPr>
          <p:cNvSpPr>
            <a:spLocks noGrp="1"/>
          </p:cNvSpPr>
          <p:nvPr>
            <p:ph type="sldNum" sz="quarter" idx="12"/>
          </p:nvPr>
        </p:nvSpPr>
        <p:spPr>
          <a:xfrm>
            <a:off x="6457950" y="6356350"/>
            <a:ext cx="2057400"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629637A9-119A-49DA-BD12-AAC58B377D80}" type="slidenum">
              <a:rPr kumimoji="0" lang="en-US" b="0" i="0" u="none" strike="noStrike" kern="1200" cap="none" spc="0" normalizeH="0" baseline="0" noProof="0">
                <a:ln>
                  <a:noFill/>
                </a:ln>
                <a:effectLst/>
                <a:uLnTx/>
                <a:uFillTx/>
                <a:latin typeface="Calibri" panose="020F0502020204030204"/>
                <a:ea typeface="+mn-ea"/>
                <a:cs typeface="+mn-cs"/>
              </a:rPr>
              <a:pPr marL="0" marR="0" lvl="0" indent="0" defTabSz="457200" rtl="0" eaLnBrk="1" fontAlgn="auto" latinLnBrk="0" hangingPunct="1">
                <a:spcBef>
                  <a:spcPts val="0"/>
                </a:spcBef>
                <a:spcAft>
                  <a:spcPts val="600"/>
                </a:spcAft>
                <a:buClrTx/>
                <a:buSzTx/>
                <a:buFontTx/>
                <a:buNone/>
                <a:tabLst/>
                <a:defRPr/>
              </a:pPr>
              <a:t>30</a:t>
            </a:fld>
            <a:endParaRPr kumimoji="0" lang="en-US"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540772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32013"/>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xmlns="" id="{4A4E7906-2E97-41E3-B042-F13FD1D64D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230886" y="854168"/>
            <a:ext cx="3396233" cy="2665681"/>
          </a:xfrm>
        </p:spPr>
        <p:txBody>
          <a:bodyPr vert="horz" lIns="91440" tIns="45720" rIns="91440" bIns="45720" rtlCol="0" anchor="b">
            <a:normAutofit/>
          </a:bodyPr>
          <a:lstStyle/>
          <a:p>
            <a:pPr algn="ctr"/>
            <a:r>
              <a:rPr lang="en-US" dirty="0" err="1">
                <a:solidFill>
                  <a:schemeClr val="bg1"/>
                </a:solidFill>
              </a:rPr>
              <a:t>L’auto</a:t>
            </a:r>
            <a:r>
              <a:rPr lang="en-US" dirty="0">
                <a:solidFill>
                  <a:schemeClr val="bg1"/>
                </a:solidFill>
              </a:rPr>
              <a:t>-gestion</a:t>
            </a:r>
          </a:p>
        </p:txBody>
      </p:sp>
      <p:sp>
        <p:nvSpPr>
          <p:cNvPr id="34" name="Rectangle 33">
            <a:extLst>
              <a:ext uri="{FF2B5EF4-FFF2-40B4-BE49-F238E27FC236}">
                <a16:creationId xmlns:a16="http://schemas.microsoft.com/office/drawing/2014/main" xmlns="" id="{3276E0C7-D588-440B-8F4A-876392DB71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75493" y="3404998"/>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Espace réservé du contenu 3">
            <a:extLst>
              <a:ext uri="{FF2B5EF4-FFF2-40B4-BE49-F238E27FC236}">
                <a16:creationId xmlns:a16="http://schemas.microsoft.com/office/drawing/2014/main" xmlns="" id="{094AA3B5-9E0A-4C69-9E5D-CAF495A18744}"/>
              </a:ext>
            </a:extLst>
          </p:cNvPr>
          <p:cNvPicPr>
            <a:picLocks noGrp="1" noChangeAspect="1"/>
          </p:cNvPicPr>
          <p:nvPr>
            <p:ph idx="1"/>
          </p:nvPr>
        </p:nvPicPr>
        <p:blipFill rotWithShape="1">
          <a:blip r:embed="rId3"/>
          <a:srcRect l="21332" r="26931" b="-1"/>
          <a:stretch/>
        </p:blipFill>
        <p:spPr>
          <a:xfrm>
            <a:off x="3828497" y="10"/>
            <a:ext cx="5315503" cy="6857990"/>
          </a:xfrm>
          <a:prstGeom prst="rect">
            <a:avLst/>
          </a:prstGeom>
        </p:spPr>
      </p:pic>
      <p:sp>
        <p:nvSpPr>
          <p:cNvPr id="6" name="Espace réservé du numéro de diapositive 5">
            <a:extLst>
              <a:ext uri="{FF2B5EF4-FFF2-40B4-BE49-F238E27FC236}">
                <a16:creationId xmlns:a16="http://schemas.microsoft.com/office/drawing/2014/main" xmlns="" id="{699D01C7-0159-47C4-B6B0-7F119C2D85DE}"/>
              </a:ext>
            </a:extLst>
          </p:cNvPr>
          <p:cNvSpPr>
            <a:spLocks noGrp="1"/>
          </p:cNvSpPr>
          <p:nvPr>
            <p:ph type="sldNum" sz="quarter" idx="12"/>
          </p:nvPr>
        </p:nvSpPr>
        <p:spPr/>
        <p:txBody>
          <a:bodyPr/>
          <a:lstStyle/>
          <a:p>
            <a:fld id="{5CEA2F79-4073-4211-94B4-1F6D41B43204}" type="slidenum">
              <a:rPr lang="fr-CA" smtClean="0"/>
              <a:t>31</a:t>
            </a:fld>
            <a:endParaRPr lang="fr-CA"/>
          </a:p>
        </p:txBody>
      </p:sp>
    </p:spTree>
    <p:extLst>
      <p:ext uri="{BB962C8B-B14F-4D97-AF65-F5344CB8AC3E}">
        <p14:creationId xmlns:p14="http://schemas.microsoft.com/office/powerpoint/2010/main" val="3973894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4">
            <a:extLst>
              <a:ext uri="{FF2B5EF4-FFF2-40B4-BE49-F238E27FC236}">
                <a16:creationId xmlns:a16="http://schemas.microsoft.com/office/drawing/2014/main" xmlns="" id="{867D4867-5BA7-4462-B2F6-A23F4A622A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xmlns="" id="{1ACD358E-8F6F-4BCF-8F5C-7D5301CA99FD}"/>
              </a:ext>
            </a:extLst>
          </p:cNvPr>
          <p:cNvSpPr>
            <a:spLocks noGrp="1"/>
          </p:cNvSpPr>
          <p:nvPr>
            <p:ph type="title"/>
            <p:custDataLst>
              <p:tags r:id="rId1"/>
            </p:custDataLst>
          </p:nvPr>
        </p:nvSpPr>
        <p:spPr>
          <a:xfrm>
            <a:off x="482601" y="623392"/>
            <a:ext cx="2522980" cy="1607060"/>
          </a:xfrm>
          <a:noFill/>
          <a:ln w="19050">
            <a:solidFill>
              <a:schemeClr val="tx1"/>
            </a:solidFill>
          </a:ln>
        </p:spPr>
        <p:txBody>
          <a:bodyPr wrap="square" anchor="ctr">
            <a:normAutofit/>
          </a:bodyPr>
          <a:lstStyle/>
          <a:p>
            <a:pPr algn="ctr"/>
            <a:r>
              <a:rPr lang="fr-CA" sz="2400"/>
              <a:t>Le rétablissement</a:t>
            </a:r>
          </a:p>
        </p:txBody>
      </p:sp>
      <p:sp>
        <p:nvSpPr>
          <p:cNvPr id="5" name="Espace réservé du contenu 4">
            <a:extLst>
              <a:ext uri="{FF2B5EF4-FFF2-40B4-BE49-F238E27FC236}">
                <a16:creationId xmlns:a16="http://schemas.microsoft.com/office/drawing/2014/main" xmlns="" id="{DD4E3EC5-8293-40DC-BF7B-6AE38AE85AE2}"/>
              </a:ext>
            </a:extLst>
          </p:cNvPr>
          <p:cNvSpPr>
            <a:spLocks noGrp="1"/>
          </p:cNvSpPr>
          <p:nvPr>
            <p:ph idx="1"/>
            <p:custDataLst>
              <p:tags r:id="rId2"/>
            </p:custDataLst>
          </p:nvPr>
        </p:nvSpPr>
        <p:spPr>
          <a:xfrm>
            <a:off x="482601" y="2638043"/>
            <a:ext cx="2522980" cy="3596565"/>
          </a:xfrm>
        </p:spPr>
        <p:txBody>
          <a:bodyPr>
            <a:normAutofit lnSpcReduction="10000"/>
          </a:bodyPr>
          <a:lstStyle/>
          <a:p>
            <a:pPr marL="0" indent="0">
              <a:buNone/>
            </a:pPr>
            <a:r>
              <a:rPr lang="fr-CA" sz="2000" dirty="0"/>
              <a:t>Un méta-modèle de compréhension du rétablissement personnel construit à partir de tous les autres modèles théoriques issus de la littérature / 2e génération. </a:t>
            </a:r>
          </a:p>
          <a:p>
            <a:pPr marL="0" indent="0">
              <a:buNone/>
            </a:pPr>
            <a:r>
              <a:rPr lang="fr-CA" sz="2000" dirty="0"/>
              <a:t>CERRIS, 2016</a:t>
            </a:r>
          </a:p>
          <a:p>
            <a:pPr marL="0" indent="0">
              <a:buNone/>
            </a:pPr>
            <a:r>
              <a:rPr lang="fr-CA" sz="1600" dirty="0"/>
              <a:t>http://www.schizophrenia.ca/docs/Mike%20Slade%20-20Facts%20and%20Fictions%20About%20Recovery.pdf</a:t>
            </a:r>
          </a:p>
        </p:txBody>
      </p:sp>
      <p:pic>
        <p:nvPicPr>
          <p:cNvPr id="10" name="Image 9">
            <a:extLst>
              <a:ext uri="{FF2B5EF4-FFF2-40B4-BE49-F238E27FC236}">
                <a16:creationId xmlns:a16="http://schemas.microsoft.com/office/drawing/2014/main" xmlns="" id="{09FA6F77-AF4D-4CEC-B9C9-8F8ECC4900E7}"/>
              </a:ext>
            </a:extLst>
          </p:cNvPr>
          <p:cNvPicPr>
            <a:picLocks noChangeAspect="1"/>
          </p:cNvPicPr>
          <p:nvPr>
            <p:custDataLst>
              <p:tags r:id="rId3"/>
            </p:custDataLst>
          </p:nvPr>
        </p:nvPicPr>
        <p:blipFill>
          <a:blip r:embed="rId7">
            <a:extLst>
              <a:ext uri="{BEBA8EAE-BF5A-486C-A8C5-ECC9F3942E4B}">
                <a14:imgProps xmlns:a14="http://schemas.microsoft.com/office/drawing/2010/main">
                  <a14:imgLayer r:embed="rId8">
                    <a14:imgEffect>
                      <a14:colorTemperature colorTemp="7200"/>
                    </a14:imgEffect>
                  </a14:imgLayer>
                </a14:imgProps>
              </a:ext>
            </a:extLst>
          </a:blip>
          <a:stretch>
            <a:fillRect/>
          </a:stretch>
        </p:blipFill>
        <p:spPr>
          <a:xfrm>
            <a:off x="3973322" y="2030045"/>
            <a:ext cx="4688077" cy="2637043"/>
          </a:xfrm>
          <a:prstGeom prst="rect">
            <a:avLst/>
          </a:prstGeom>
          <a:solidFill>
            <a:srgbClr val="782B14"/>
          </a:solidFill>
        </p:spPr>
      </p:pic>
      <p:sp>
        <p:nvSpPr>
          <p:cNvPr id="3" name="Espace réservé du numéro de diapositive 2">
            <a:extLst>
              <a:ext uri="{FF2B5EF4-FFF2-40B4-BE49-F238E27FC236}">
                <a16:creationId xmlns:a16="http://schemas.microsoft.com/office/drawing/2014/main" xmlns="" id="{8159369B-27DA-468D-801B-5AC00B106F27}"/>
              </a:ext>
            </a:extLst>
          </p:cNvPr>
          <p:cNvSpPr>
            <a:spLocks noGrp="1"/>
          </p:cNvSpPr>
          <p:nvPr>
            <p:ph type="sldNum" sz="quarter" idx="12"/>
            <p:custDataLst>
              <p:tags r:id="rId4"/>
            </p:custDataLst>
          </p:nvPr>
        </p:nvSpPr>
        <p:spPr>
          <a:xfrm>
            <a:off x="6457950" y="6356350"/>
            <a:ext cx="2057400" cy="365125"/>
          </a:xfrm>
        </p:spPr>
        <p:txBody>
          <a:bodyPr>
            <a:normAutofit/>
          </a:bodyPr>
          <a:lstStyle/>
          <a:p>
            <a:pPr>
              <a:spcAft>
                <a:spcPts val="600"/>
              </a:spcAft>
            </a:pPr>
            <a:fld id="{629637A9-119A-49DA-BD12-AAC58B377D80}" type="slidenum">
              <a:rPr lang="en-US" smtClean="0"/>
              <a:pPr>
                <a:spcAft>
                  <a:spcPts val="600"/>
                </a:spcAft>
              </a:pPr>
              <a:t>32</a:t>
            </a:fld>
            <a:endParaRPr lang="en-US"/>
          </a:p>
        </p:txBody>
      </p:sp>
    </p:spTree>
    <p:extLst>
      <p:ext uri="{BB962C8B-B14F-4D97-AF65-F5344CB8AC3E}">
        <p14:creationId xmlns:p14="http://schemas.microsoft.com/office/powerpoint/2010/main" val="2841830055"/>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xmlns="" id="{0C36E674-C3CB-4DA7-BCBE-305788D77D1C}"/>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5013" y="0"/>
            <a:ext cx="9143980" cy="6857990"/>
          </a:xfrm>
          <a:prstGeom prst="rect">
            <a:avLst/>
          </a:prstGeom>
          <a:solidFill>
            <a:srgbClr val="832013"/>
          </a:solidFill>
          <a:ln w="444500" cap="sq">
            <a:solidFill>
              <a:srgbClr val="000000"/>
            </a:solidFill>
            <a:miter lim="800000"/>
          </a:ln>
          <a:effectLst>
            <a:outerShdw blurRad="254000" dist="190500" dir="2700000" sy="90000" algn="bl" rotWithShape="0">
              <a:srgbClr val="000000">
                <a:alpha val="40000"/>
              </a:srgbClr>
            </a:outerShdw>
          </a:effectLst>
        </p:spPr>
      </p:pic>
      <p:sp>
        <p:nvSpPr>
          <p:cNvPr id="2" name="Titre 1">
            <a:extLst>
              <a:ext uri="{FF2B5EF4-FFF2-40B4-BE49-F238E27FC236}">
                <a16:creationId xmlns:a16="http://schemas.microsoft.com/office/drawing/2014/main" xmlns="" id="{79D86441-3604-4DBC-904E-1A11A95ECC6A}"/>
              </a:ext>
            </a:extLst>
          </p:cNvPr>
          <p:cNvSpPr>
            <a:spLocks noGrp="1"/>
          </p:cNvSpPr>
          <p:nvPr>
            <p:ph type="title"/>
          </p:nvPr>
        </p:nvSpPr>
        <p:spPr>
          <a:xfrm>
            <a:off x="392906" y="5317240"/>
            <a:ext cx="8408194" cy="744836"/>
          </a:xfrm>
          <a:solidFill>
            <a:srgbClr val="832013"/>
          </a:solidFill>
        </p:spPr>
        <p:txBody>
          <a:bodyPr vert="horz" lIns="91440" tIns="45720" rIns="91440" bIns="45720" rtlCol="0" anchor="ctr">
            <a:normAutofit/>
          </a:bodyPr>
          <a:lstStyle/>
          <a:p>
            <a:pPr lvl="0" algn="ctr"/>
            <a:r>
              <a:rPr lang="en-US" sz="2200" b="1" dirty="0" err="1">
                <a:solidFill>
                  <a:schemeClr val="bg1"/>
                </a:solidFill>
              </a:rPr>
              <a:t>Synthèse</a:t>
            </a:r>
            <a:r>
              <a:rPr lang="en-US" sz="2200" b="1" dirty="0">
                <a:solidFill>
                  <a:schemeClr val="bg1"/>
                </a:solidFill>
              </a:rPr>
              <a:t> et </a:t>
            </a:r>
            <a:r>
              <a:rPr lang="en-US" sz="2200" b="1" dirty="0" err="1">
                <a:solidFill>
                  <a:schemeClr val="bg1"/>
                </a:solidFill>
              </a:rPr>
              <a:t>évaluation</a:t>
            </a:r>
            <a:r>
              <a:rPr lang="en-US" sz="2200" b="1" dirty="0">
                <a:solidFill>
                  <a:schemeClr val="bg1"/>
                </a:solidFill>
              </a:rPr>
              <a:t> de la </a:t>
            </a:r>
            <a:r>
              <a:rPr lang="en-US" sz="2200" b="1" dirty="0" err="1">
                <a:solidFill>
                  <a:schemeClr val="bg1"/>
                </a:solidFill>
              </a:rPr>
              <a:t>journée</a:t>
            </a:r>
            <a:r>
              <a:rPr lang="en-US" sz="2200" b="1" dirty="0">
                <a:solidFill>
                  <a:schemeClr val="bg1"/>
                </a:solidFill>
              </a:rPr>
              <a:t> </a:t>
            </a:r>
            <a:br>
              <a:rPr lang="en-US" sz="2200" b="1" dirty="0">
                <a:solidFill>
                  <a:schemeClr val="bg1"/>
                </a:solidFill>
              </a:rPr>
            </a:br>
            <a:r>
              <a:rPr lang="en-US" sz="2200" b="1" i="1" dirty="0" err="1">
                <a:solidFill>
                  <a:schemeClr val="bg1"/>
                </a:solidFill>
              </a:rPr>
              <a:t>Qu’avez-vous</a:t>
            </a:r>
            <a:r>
              <a:rPr lang="en-US" sz="2200" b="1" i="1" dirty="0">
                <a:solidFill>
                  <a:schemeClr val="bg1"/>
                </a:solidFill>
              </a:rPr>
              <a:t> </a:t>
            </a:r>
            <a:r>
              <a:rPr lang="en-US" sz="2200" b="1" i="1" dirty="0" err="1">
                <a:solidFill>
                  <a:schemeClr val="bg1"/>
                </a:solidFill>
              </a:rPr>
              <a:t>retenu</a:t>
            </a:r>
            <a:r>
              <a:rPr lang="en-US" sz="2200" b="1" i="1" dirty="0">
                <a:solidFill>
                  <a:schemeClr val="bg1"/>
                </a:solidFill>
              </a:rPr>
              <a:t> de </a:t>
            </a:r>
            <a:r>
              <a:rPr lang="en-US" sz="2200" b="1" i="1" dirty="0" err="1">
                <a:solidFill>
                  <a:schemeClr val="bg1"/>
                </a:solidFill>
              </a:rPr>
              <a:t>cet</a:t>
            </a:r>
            <a:r>
              <a:rPr lang="en-US" sz="2200" b="1" i="1" dirty="0">
                <a:solidFill>
                  <a:schemeClr val="bg1"/>
                </a:solidFill>
              </a:rPr>
              <a:t> atelier?</a:t>
            </a:r>
            <a:endParaRPr lang="en-US" sz="2200" b="1" dirty="0">
              <a:solidFill>
                <a:schemeClr val="bg1"/>
              </a:solidFill>
            </a:endParaRPr>
          </a:p>
        </p:txBody>
      </p:sp>
      <p:sp>
        <p:nvSpPr>
          <p:cNvPr id="3" name="Espace réservé du numéro de diapositive 2">
            <a:extLst>
              <a:ext uri="{FF2B5EF4-FFF2-40B4-BE49-F238E27FC236}">
                <a16:creationId xmlns:a16="http://schemas.microsoft.com/office/drawing/2014/main" xmlns="" id="{F9EBE804-F85B-4A51-A4F3-32B73C56A3C0}"/>
              </a:ext>
            </a:extLst>
          </p:cNvPr>
          <p:cNvSpPr>
            <a:spLocks noGrp="1"/>
          </p:cNvSpPr>
          <p:nvPr>
            <p:ph type="sldNum" sz="quarter" idx="12"/>
          </p:nvPr>
        </p:nvSpPr>
        <p:spPr/>
        <p:txBody>
          <a:bodyPr/>
          <a:lstStyle/>
          <a:p>
            <a:fld id="{5CEA2F79-4073-4211-94B4-1F6D41B43204}" type="slidenum">
              <a:rPr lang="fr-CA" smtClean="0"/>
              <a:t>33</a:t>
            </a:fld>
            <a:endParaRPr lang="fr-CA"/>
          </a:p>
        </p:txBody>
      </p:sp>
    </p:spTree>
    <p:extLst>
      <p:ext uri="{BB962C8B-B14F-4D97-AF65-F5344CB8AC3E}">
        <p14:creationId xmlns:p14="http://schemas.microsoft.com/office/powerpoint/2010/main" val="2952696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4">
            <a:extLst>
              <a:ext uri="{FF2B5EF4-FFF2-40B4-BE49-F238E27FC236}">
                <a16:creationId xmlns:a16="http://schemas.microsoft.com/office/drawing/2014/main" xmlns="" id="{6166C6D1-23AC-49C4-BA07-238E4E9F8C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6544" y="450221"/>
            <a:ext cx="3083948" cy="5957175"/>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xmlns="" id="{C3F79D91-73AC-454D-B088-0E746EFFA924}"/>
              </a:ext>
            </a:extLst>
          </p:cNvPr>
          <p:cNvSpPr>
            <a:spLocks noGrp="1"/>
          </p:cNvSpPr>
          <p:nvPr>
            <p:ph type="title"/>
          </p:nvPr>
        </p:nvSpPr>
        <p:spPr>
          <a:xfrm>
            <a:off x="581025" y="761999"/>
            <a:ext cx="2633391" cy="5368413"/>
          </a:xfrm>
        </p:spPr>
        <p:txBody>
          <a:bodyPr>
            <a:normAutofit/>
          </a:bodyPr>
          <a:lstStyle/>
          <a:p>
            <a:r>
              <a:rPr lang="fr-CA" sz="2800" b="1" dirty="0">
                <a:solidFill>
                  <a:srgbClr val="FFFFFF"/>
                </a:solidFill>
              </a:rPr>
              <a:t>Présentation de l’AQRP</a:t>
            </a:r>
            <a:br>
              <a:rPr lang="fr-CA" sz="2800" b="1" dirty="0">
                <a:solidFill>
                  <a:srgbClr val="FFFFFF"/>
                </a:solidFill>
              </a:rPr>
            </a:br>
            <a:r>
              <a:rPr lang="fr-CA" sz="2800" dirty="0">
                <a:solidFill>
                  <a:srgbClr val="FFFFFF"/>
                </a:solidFill>
              </a:rPr>
              <a:t>Association québécoise pour</a:t>
            </a:r>
            <a:br>
              <a:rPr lang="fr-CA" sz="2800" dirty="0">
                <a:solidFill>
                  <a:srgbClr val="FFFFFF"/>
                </a:solidFill>
              </a:rPr>
            </a:br>
            <a:r>
              <a:rPr lang="fr-CA" sz="2800" dirty="0">
                <a:solidFill>
                  <a:srgbClr val="FFFFFF"/>
                </a:solidFill>
              </a:rPr>
              <a:t>la réadaptation psychosociale</a:t>
            </a:r>
          </a:p>
        </p:txBody>
      </p:sp>
      <p:sp>
        <p:nvSpPr>
          <p:cNvPr id="22" name="Rectangle 16">
            <a:extLst>
              <a:ext uri="{FF2B5EF4-FFF2-40B4-BE49-F238E27FC236}">
                <a16:creationId xmlns:a16="http://schemas.microsoft.com/office/drawing/2014/main" xmlns="" id="{1C091803-41C2-48E0-9228-5148460C74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67955" y="446007"/>
            <a:ext cx="3507229" cy="595717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xmlns="" id="{D3EC1C94-9C34-4DE5-9334-907664260A1E}"/>
              </a:ext>
            </a:extLst>
          </p:cNvPr>
          <p:cNvSpPr>
            <a:spLocks noGrp="1"/>
          </p:cNvSpPr>
          <p:nvPr>
            <p:ph idx="1"/>
          </p:nvPr>
        </p:nvSpPr>
        <p:spPr>
          <a:xfrm>
            <a:off x="3820217" y="762000"/>
            <a:ext cx="3031732" cy="5368412"/>
          </a:xfrm>
        </p:spPr>
        <p:txBody>
          <a:bodyPr anchor="ctr">
            <a:normAutofit/>
          </a:bodyPr>
          <a:lstStyle/>
          <a:p>
            <a:pPr marL="0" indent="0">
              <a:buNone/>
            </a:pPr>
            <a:r>
              <a:rPr lang="fr-CA" sz="2100" dirty="0">
                <a:solidFill>
                  <a:schemeClr val="bg1"/>
                </a:solidFill>
              </a:rPr>
              <a:t>Mission et engagement</a:t>
            </a:r>
          </a:p>
          <a:p>
            <a:pPr marL="0" indent="0">
              <a:buNone/>
            </a:pPr>
            <a:endParaRPr lang="fr-CA" sz="2100" dirty="0">
              <a:solidFill>
                <a:schemeClr val="bg1"/>
              </a:solidFill>
            </a:endParaRPr>
          </a:p>
          <a:p>
            <a:pPr marL="0" indent="0">
              <a:buClr>
                <a:srgbClr val="72564B"/>
              </a:buClr>
              <a:buNone/>
            </a:pPr>
            <a:r>
              <a:rPr lang="fr-CA" sz="2100" b="1" dirty="0">
                <a:solidFill>
                  <a:schemeClr val="bg1"/>
                </a:solidFill>
              </a:rPr>
              <a:t>Promouvoir les meilleures pratiques…</a:t>
            </a:r>
          </a:p>
          <a:p>
            <a:pPr marL="0" indent="0">
              <a:buClr>
                <a:srgbClr val="72564B"/>
              </a:buClr>
              <a:buNone/>
            </a:pPr>
            <a:endParaRPr lang="fr-CA" sz="2100" b="1" dirty="0">
              <a:solidFill>
                <a:schemeClr val="bg1"/>
              </a:solidFill>
            </a:endParaRPr>
          </a:p>
          <a:p>
            <a:pPr marL="201168" lvl="1" indent="0">
              <a:buClr>
                <a:srgbClr val="72564B"/>
              </a:buClr>
              <a:buNone/>
            </a:pPr>
            <a:r>
              <a:rPr lang="fr-CA" sz="2100" dirty="0">
                <a:solidFill>
                  <a:schemeClr val="bg1"/>
                </a:solidFill>
              </a:rPr>
              <a:t>La réadaptation psychosociale </a:t>
            </a:r>
          </a:p>
          <a:p>
            <a:pPr marL="201168" lvl="1" indent="0">
              <a:buClr>
                <a:srgbClr val="72564B"/>
              </a:buClr>
              <a:buNone/>
            </a:pPr>
            <a:r>
              <a:rPr lang="fr-CA" sz="2100" dirty="0">
                <a:solidFill>
                  <a:schemeClr val="bg1"/>
                </a:solidFill>
              </a:rPr>
              <a:t>La réappropriation du pouvoir d’agir</a:t>
            </a:r>
          </a:p>
          <a:p>
            <a:pPr marL="201168" lvl="1" indent="0">
              <a:buClr>
                <a:srgbClr val="72564B"/>
              </a:buClr>
              <a:buNone/>
            </a:pPr>
            <a:r>
              <a:rPr lang="fr-CA" sz="2100" dirty="0">
                <a:solidFill>
                  <a:schemeClr val="bg1"/>
                </a:solidFill>
              </a:rPr>
              <a:t>Le processus de rétablissement</a:t>
            </a:r>
          </a:p>
          <a:p>
            <a:pPr marL="0" indent="0">
              <a:buNone/>
            </a:pPr>
            <a:endParaRPr lang="en-US" sz="2100" dirty="0"/>
          </a:p>
        </p:txBody>
      </p:sp>
      <p:pic>
        <p:nvPicPr>
          <p:cNvPr id="8" name="Espace réservé du contenu 4">
            <a:extLst>
              <a:ext uri="{FF2B5EF4-FFF2-40B4-BE49-F238E27FC236}">
                <a16:creationId xmlns:a16="http://schemas.microsoft.com/office/drawing/2014/main" xmlns="" id="{F3B39A31-5489-4064-B945-44C59B08C6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707" r="4" b="3178"/>
          <a:stretch/>
        </p:blipFill>
        <p:spPr>
          <a:xfrm>
            <a:off x="7212647" y="446007"/>
            <a:ext cx="1575628" cy="2907792"/>
          </a:xfrm>
          <a:prstGeom prst="rect">
            <a:avLst/>
          </a:prstGeom>
        </p:spPr>
      </p:pic>
      <p:sp>
        <p:nvSpPr>
          <p:cNvPr id="23" name="Rectangle 18">
            <a:extLst>
              <a:ext uri="{FF2B5EF4-FFF2-40B4-BE49-F238E27FC236}">
                <a16:creationId xmlns:a16="http://schemas.microsoft.com/office/drawing/2014/main" xmlns="" id="{05CC4153-3F0D-4F4C-8F12-E8FC3FA40A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12646" y="3494844"/>
            <a:ext cx="1578001" cy="2907792"/>
          </a:xfrm>
          <a:prstGeom prst="rect">
            <a:avLst/>
          </a:prstGeom>
          <a:solidFill>
            <a:srgbClr val="73685A">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Espace réservé du numéro de diapositive 3">
            <a:extLst>
              <a:ext uri="{FF2B5EF4-FFF2-40B4-BE49-F238E27FC236}">
                <a16:creationId xmlns:a16="http://schemas.microsoft.com/office/drawing/2014/main" xmlns="" id="{3C6CA2A0-1282-43CC-A95D-CE228AD4562D}"/>
              </a:ext>
            </a:extLst>
          </p:cNvPr>
          <p:cNvSpPr>
            <a:spLocks noGrp="1"/>
          </p:cNvSpPr>
          <p:nvPr>
            <p:ph type="sldNum" sz="quarter" idx="12"/>
          </p:nvPr>
        </p:nvSpPr>
        <p:spPr>
          <a:xfrm>
            <a:off x="7442901" y="4832534"/>
            <a:ext cx="1099459" cy="123434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629637A9-119A-49DA-BD12-AAC58B377D80}" type="slidenum">
              <a:rPr kumimoji="0" lang="en-US" sz="38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a:t>
            </a:fld>
            <a:endParaRPr kumimoji="0" lang="en-US" sz="3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299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32013"/>
        </a:solidFill>
        <a:effectLst/>
      </p:bgPr>
    </p:bg>
    <p:spTree>
      <p:nvGrpSpPr>
        <p:cNvPr id="1" name=""/>
        <p:cNvGrpSpPr/>
        <p:nvPr/>
      </p:nvGrpSpPr>
      <p:grpSpPr>
        <a:xfrm>
          <a:off x="0" y="0"/>
          <a:ext cx="0" cy="0"/>
          <a:chOff x="0" y="0"/>
          <a:chExt cx="0" cy="0"/>
        </a:xfrm>
      </p:grpSpPr>
      <p:sp useBgFill="1">
        <p:nvSpPr>
          <p:cNvPr id="34" name="Rectangle 20">
            <a:extLst>
              <a:ext uri="{FF2B5EF4-FFF2-40B4-BE49-F238E27FC236}">
                <a16:creationId xmlns:a16="http://schemas.microsoft.com/office/drawing/2014/main" xmlns="" id="{4A4E7906-2E97-41E3-B042-F13FD1D64D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02A55E87-CCAD-41FD-835A-D537D9517DF0}"/>
              </a:ext>
            </a:extLst>
          </p:cNvPr>
          <p:cNvSpPr>
            <a:spLocks noGrp="1"/>
          </p:cNvSpPr>
          <p:nvPr>
            <p:ph type="ctrTitle" idx="4294967295"/>
          </p:nvPr>
        </p:nvSpPr>
        <p:spPr>
          <a:xfrm>
            <a:off x="595451" y="854168"/>
            <a:ext cx="2645338" cy="2665681"/>
          </a:xfrm>
        </p:spPr>
        <p:txBody>
          <a:bodyPr vert="horz" lIns="91440" tIns="45720" rIns="91440" bIns="45720" rtlCol="0" anchor="b">
            <a:normAutofit/>
          </a:bodyPr>
          <a:lstStyle/>
          <a:p>
            <a:pPr algn="ctr"/>
            <a:r>
              <a:rPr lang="en-US" sz="2800" dirty="0">
                <a:solidFill>
                  <a:schemeClr val="bg1"/>
                </a:solidFill>
              </a:rPr>
              <a:t>Nos services :</a:t>
            </a:r>
          </a:p>
        </p:txBody>
      </p:sp>
      <p:sp>
        <p:nvSpPr>
          <p:cNvPr id="35" name="Rectangle 22">
            <a:extLst>
              <a:ext uri="{FF2B5EF4-FFF2-40B4-BE49-F238E27FC236}">
                <a16:creationId xmlns:a16="http://schemas.microsoft.com/office/drawing/2014/main" xmlns="" id="{3276E0C7-D588-440B-8F4A-876392DB71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75493" y="3404998"/>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xmlns="" id="{B4D68E86-4C7C-42EA-833C-FB6951175BF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4523" r="1" b="1"/>
          <a:stretch/>
        </p:blipFill>
        <p:spPr>
          <a:xfrm>
            <a:off x="3828497" y="10"/>
            <a:ext cx="5315503" cy="6857990"/>
          </a:xfrm>
          <a:prstGeom prst="rect">
            <a:avLst/>
          </a:prstGeom>
        </p:spPr>
      </p:pic>
      <p:sp>
        <p:nvSpPr>
          <p:cNvPr id="4" name="Espace réservé du numéro de diapositive 3">
            <a:extLst>
              <a:ext uri="{FF2B5EF4-FFF2-40B4-BE49-F238E27FC236}">
                <a16:creationId xmlns:a16="http://schemas.microsoft.com/office/drawing/2014/main" xmlns="" id="{13693DB2-945D-41DB-96F4-BACB5844600B}"/>
              </a:ext>
            </a:extLst>
          </p:cNvPr>
          <p:cNvSpPr>
            <a:spLocks noGrp="1"/>
          </p:cNvSpPr>
          <p:nvPr>
            <p:ph type="sldNum" sz="quarter" idx="12"/>
          </p:nvPr>
        </p:nvSpPr>
        <p:spPr>
          <a:xfrm>
            <a:off x="4072703" y="6356350"/>
            <a:ext cx="517038" cy="365125"/>
          </a:xfrm>
          <a:prstGeom prst="ellipse">
            <a:avLst/>
          </a:prstGeom>
        </p:spPr>
        <p:txBody>
          <a:bodyPr vert="horz" lIns="91440" tIns="45720" rIns="91440" bIns="45720" rtlCol="0" anchor="ctr">
            <a:normAutofit/>
          </a:bodyPr>
          <a:lstStyle/>
          <a:p>
            <a:pPr algn="l">
              <a:lnSpc>
                <a:spcPct val="90000"/>
              </a:lnSpc>
              <a:spcAft>
                <a:spcPts val="600"/>
              </a:spcAft>
              <a:defRPr/>
            </a:pPr>
            <a:fld id="{629637A9-119A-49DA-BD12-AAC58B377D80}" type="slidenum">
              <a:rPr lang="en-US">
                <a:solidFill>
                  <a:srgbClr val="FFFFFF"/>
                </a:solidFill>
                <a:latin typeface="Calibri" panose="020F0502020204030204"/>
              </a:rPr>
              <a:pPr algn="l">
                <a:lnSpc>
                  <a:spcPct val="90000"/>
                </a:lnSpc>
                <a:spcAft>
                  <a:spcPts val="600"/>
                </a:spcAft>
                <a:defRPr/>
              </a:pPr>
              <a:t>5</a:t>
            </a:fld>
            <a:endParaRPr lang="en-US">
              <a:solidFill>
                <a:srgbClr val="FFFFFF"/>
              </a:solidFill>
              <a:latin typeface="Calibri" panose="020F0502020204030204"/>
            </a:endParaRPr>
          </a:p>
        </p:txBody>
      </p:sp>
    </p:spTree>
    <p:extLst>
      <p:ext uri="{BB962C8B-B14F-4D97-AF65-F5344CB8AC3E}">
        <p14:creationId xmlns:p14="http://schemas.microsoft.com/office/powerpoint/2010/main" val="336093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59E6688D-1DED-48EA-8368-FCD09C0B76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re 1">
            <a:extLst>
              <a:ext uri="{FF2B5EF4-FFF2-40B4-BE49-F238E27FC236}">
                <a16:creationId xmlns:a16="http://schemas.microsoft.com/office/drawing/2014/main" xmlns="" id="{28A9A667-F557-4B7A-8055-366AF565E179}"/>
              </a:ext>
            </a:extLst>
          </p:cNvPr>
          <p:cNvSpPr>
            <a:spLocks noGrp="1"/>
          </p:cNvSpPr>
          <p:nvPr>
            <p:ph type="title"/>
          </p:nvPr>
        </p:nvSpPr>
        <p:spPr>
          <a:xfrm>
            <a:off x="5959290" y="-7112"/>
            <a:ext cx="3184710" cy="2775854"/>
          </a:xfrm>
          <a:solidFill>
            <a:srgbClr val="832013"/>
          </a:solidFill>
        </p:spPr>
        <p:txBody>
          <a:bodyPr>
            <a:normAutofit/>
          </a:bodyPr>
          <a:lstStyle/>
          <a:p>
            <a:pPr algn="ctr"/>
            <a:r>
              <a:rPr lang="fr-CA" sz="1700" b="1" dirty="0">
                <a:solidFill>
                  <a:schemeClr val="bg1"/>
                </a:solidFill>
              </a:rPr>
              <a:t>5 grandes lignes de services</a:t>
            </a:r>
            <a:br>
              <a:rPr lang="fr-CA" sz="1700" b="1" dirty="0">
                <a:solidFill>
                  <a:schemeClr val="bg1"/>
                </a:solidFill>
              </a:rPr>
            </a:br>
            <a:r>
              <a:rPr lang="fr-CA" sz="1700" b="1" dirty="0">
                <a:solidFill>
                  <a:schemeClr val="bg1"/>
                </a:solidFill>
              </a:rPr>
              <a:t/>
            </a:r>
            <a:br>
              <a:rPr lang="fr-CA" sz="1700" b="1" dirty="0">
                <a:solidFill>
                  <a:schemeClr val="bg1"/>
                </a:solidFill>
              </a:rPr>
            </a:br>
            <a:r>
              <a:rPr lang="fr-CA" sz="1700" b="1" dirty="0">
                <a:solidFill>
                  <a:schemeClr val="bg1"/>
                </a:solidFill>
              </a:rPr>
              <a:t>CONNAISSANCES  FORMATION  ÉVÉNEMENT </a:t>
            </a:r>
            <a:br>
              <a:rPr lang="fr-CA" sz="1700" b="1" dirty="0">
                <a:solidFill>
                  <a:schemeClr val="bg1"/>
                </a:solidFill>
              </a:rPr>
            </a:br>
            <a:r>
              <a:rPr lang="fr-CA" sz="1700" b="1" dirty="0">
                <a:solidFill>
                  <a:schemeClr val="bg1"/>
                </a:solidFill>
              </a:rPr>
              <a:t>RÉSEAUTAGE / MOBILISATION  SERVICES CONSEILS</a:t>
            </a:r>
          </a:p>
        </p:txBody>
      </p:sp>
      <p:sp>
        <p:nvSpPr>
          <p:cNvPr id="3" name="Espace réservé du contenu 2">
            <a:extLst>
              <a:ext uri="{FF2B5EF4-FFF2-40B4-BE49-F238E27FC236}">
                <a16:creationId xmlns:a16="http://schemas.microsoft.com/office/drawing/2014/main" xmlns="" id="{27C2E334-352D-43B5-918C-77434057E228}"/>
              </a:ext>
            </a:extLst>
          </p:cNvPr>
          <p:cNvSpPr>
            <a:spLocks noGrp="1"/>
          </p:cNvSpPr>
          <p:nvPr>
            <p:ph idx="1"/>
          </p:nvPr>
        </p:nvSpPr>
        <p:spPr>
          <a:xfrm>
            <a:off x="48007" y="0"/>
            <a:ext cx="5863275" cy="6858001"/>
          </a:xfrm>
          <a:solidFill>
            <a:srgbClr val="832013"/>
          </a:solidFill>
          <a:ln w="57150">
            <a:solidFill>
              <a:schemeClr val="tx1"/>
            </a:solidFill>
          </a:ln>
        </p:spPr>
        <p:txBody>
          <a:bodyPr anchor="ctr">
            <a:normAutofit/>
          </a:bodyPr>
          <a:lstStyle/>
          <a:p>
            <a:pPr marL="0" lvl="0" indent="0" defTabSz="457200">
              <a:spcBef>
                <a:spcPts val="0"/>
              </a:spcBef>
              <a:spcAft>
                <a:spcPts val="600"/>
              </a:spcAft>
              <a:buNone/>
            </a:pPr>
            <a:r>
              <a:rPr lang="fr-CA" sz="1800" b="1" dirty="0">
                <a:solidFill>
                  <a:schemeClr val="bg1"/>
                </a:solidFill>
              </a:rPr>
              <a:t>FORMATION</a:t>
            </a:r>
          </a:p>
          <a:p>
            <a:pPr marL="0" lvl="0" indent="0" defTabSz="457200">
              <a:spcBef>
                <a:spcPts val="0"/>
              </a:spcBef>
              <a:spcAft>
                <a:spcPts val="600"/>
              </a:spcAft>
              <a:buNone/>
            </a:pPr>
            <a:endParaRPr lang="fr-CA" sz="1800" dirty="0">
              <a:solidFill>
                <a:schemeClr val="bg1"/>
              </a:solidFill>
            </a:endParaRPr>
          </a:p>
          <a:p>
            <a:pPr marL="0" indent="0" defTabSz="457200">
              <a:spcBef>
                <a:spcPts val="0"/>
              </a:spcBef>
              <a:spcAft>
                <a:spcPts val="600"/>
              </a:spcAft>
              <a:buNone/>
            </a:pPr>
            <a:r>
              <a:rPr lang="fr-CA" sz="1800" b="1" dirty="0">
                <a:solidFill>
                  <a:schemeClr val="bg1"/>
                </a:solidFill>
              </a:rPr>
              <a:t>Rétablissement 	</a:t>
            </a:r>
          </a:p>
          <a:p>
            <a:pPr marL="0" indent="0" defTabSz="457200">
              <a:spcBef>
                <a:spcPts val="0"/>
              </a:spcBef>
              <a:spcAft>
                <a:spcPts val="600"/>
              </a:spcAft>
              <a:buNone/>
            </a:pPr>
            <a:r>
              <a:rPr lang="fr-CA" sz="1800" dirty="0">
                <a:solidFill>
                  <a:schemeClr val="bg1"/>
                </a:solidFill>
              </a:rPr>
              <a:t>En mode d’accompagnement </a:t>
            </a:r>
          </a:p>
          <a:p>
            <a:pPr marL="0" indent="0" defTabSz="457200">
              <a:spcBef>
                <a:spcPts val="0"/>
              </a:spcBef>
              <a:spcAft>
                <a:spcPts val="600"/>
              </a:spcAft>
              <a:buNone/>
            </a:pPr>
            <a:r>
              <a:rPr lang="fr-CA" sz="1800" dirty="0">
                <a:solidFill>
                  <a:schemeClr val="bg1"/>
                </a:solidFill>
              </a:rPr>
              <a:t>En mode organisationnel</a:t>
            </a:r>
          </a:p>
          <a:p>
            <a:pPr marL="0" indent="0" defTabSz="457200">
              <a:spcBef>
                <a:spcPts val="0"/>
              </a:spcBef>
              <a:spcAft>
                <a:spcPts val="600"/>
              </a:spcAft>
              <a:buNone/>
            </a:pPr>
            <a:r>
              <a:rPr lang="fr-CA" sz="1800" dirty="0">
                <a:solidFill>
                  <a:schemeClr val="bg1"/>
                </a:solidFill>
              </a:rPr>
              <a:t>Pour les personnes utilisatrices de services</a:t>
            </a:r>
          </a:p>
          <a:p>
            <a:pPr marL="0" indent="0" defTabSz="457200">
              <a:spcBef>
                <a:spcPts val="0"/>
              </a:spcBef>
              <a:spcAft>
                <a:spcPts val="600"/>
              </a:spcAft>
              <a:buNone/>
            </a:pPr>
            <a:r>
              <a:rPr lang="fr-CA" sz="1800" dirty="0">
                <a:solidFill>
                  <a:schemeClr val="bg1"/>
                </a:solidFill>
              </a:rPr>
              <a:t>Pour des agents de changement (agents multiplicateurs)</a:t>
            </a:r>
          </a:p>
          <a:p>
            <a:pPr marL="0" indent="0" defTabSz="457200">
              <a:spcBef>
                <a:spcPts val="0"/>
              </a:spcBef>
              <a:spcAft>
                <a:spcPts val="600"/>
              </a:spcAft>
              <a:buNone/>
            </a:pPr>
            <a:r>
              <a:rPr lang="fr-CA" sz="1800" dirty="0">
                <a:solidFill>
                  <a:schemeClr val="bg1"/>
                </a:solidFill>
              </a:rPr>
              <a:t>En association avec d’autres thèmes </a:t>
            </a:r>
          </a:p>
          <a:p>
            <a:pPr defTabSz="457200">
              <a:spcBef>
                <a:spcPts val="0"/>
              </a:spcBef>
              <a:spcAft>
                <a:spcPts val="600"/>
              </a:spcAft>
            </a:pPr>
            <a:r>
              <a:rPr lang="fr-CA" sz="1800" dirty="0">
                <a:solidFill>
                  <a:schemeClr val="bg1"/>
                </a:solidFill>
              </a:rPr>
              <a:t>Rétablissement, stigmatisation et emploi</a:t>
            </a:r>
          </a:p>
          <a:p>
            <a:pPr defTabSz="457200">
              <a:spcBef>
                <a:spcPts val="0"/>
              </a:spcBef>
              <a:spcAft>
                <a:spcPts val="600"/>
              </a:spcAft>
            </a:pPr>
            <a:r>
              <a:rPr lang="fr-CA" sz="1800" dirty="0">
                <a:solidFill>
                  <a:schemeClr val="bg1"/>
                </a:solidFill>
              </a:rPr>
              <a:t>Rétablissement et milieux d’hébergement</a:t>
            </a:r>
          </a:p>
          <a:p>
            <a:pPr marL="0" indent="0" defTabSz="457200">
              <a:spcBef>
                <a:spcPts val="0"/>
              </a:spcBef>
              <a:spcAft>
                <a:spcPts val="600"/>
              </a:spcAft>
              <a:buNone/>
            </a:pPr>
            <a:endParaRPr lang="fr-CA" sz="1800" dirty="0">
              <a:solidFill>
                <a:schemeClr val="bg1"/>
              </a:solidFill>
            </a:endParaRPr>
          </a:p>
          <a:p>
            <a:pPr marL="0" indent="0" defTabSz="457200">
              <a:spcBef>
                <a:spcPts val="0"/>
              </a:spcBef>
              <a:spcAft>
                <a:spcPts val="600"/>
              </a:spcAft>
              <a:buNone/>
            </a:pPr>
            <a:r>
              <a:rPr lang="fr-CA" sz="1800" b="1" dirty="0">
                <a:solidFill>
                  <a:schemeClr val="bg1"/>
                </a:solidFill>
              </a:rPr>
              <a:t>Lutte contre la stigmatisation</a:t>
            </a:r>
            <a:r>
              <a:rPr lang="fr-CA" sz="1800" dirty="0">
                <a:solidFill>
                  <a:schemeClr val="bg1"/>
                </a:solidFill>
              </a:rPr>
              <a:t> 	</a:t>
            </a:r>
          </a:p>
          <a:p>
            <a:pPr marL="0" indent="0" defTabSz="457200">
              <a:spcBef>
                <a:spcPts val="0"/>
              </a:spcBef>
              <a:spcAft>
                <a:spcPts val="600"/>
              </a:spcAft>
              <a:buNone/>
            </a:pPr>
            <a:r>
              <a:rPr lang="fr-CA" sz="1800" dirty="0">
                <a:solidFill>
                  <a:schemeClr val="bg1"/>
                </a:solidFill>
              </a:rPr>
              <a:t>Définitions, processus, enjeux et meilleures 		</a:t>
            </a:r>
          </a:p>
          <a:p>
            <a:pPr marL="0" indent="0" defTabSz="457200">
              <a:spcBef>
                <a:spcPts val="0"/>
              </a:spcBef>
              <a:spcAft>
                <a:spcPts val="600"/>
              </a:spcAft>
              <a:buNone/>
            </a:pPr>
            <a:r>
              <a:rPr lang="fr-CA" sz="1800" dirty="0">
                <a:solidFill>
                  <a:schemeClr val="bg1"/>
                </a:solidFill>
              </a:rPr>
              <a:t>stratégies de lutte contre la stigmatisation</a:t>
            </a:r>
          </a:p>
          <a:p>
            <a:pPr marL="0" indent="0" defTabSz="457200">
              <a:spcBef>
                <a:spcPts val="0"/>
              </a:spcBef>
              <a:spcAft>
                <a:spcPts val="600"/>
              </a:spcAft>
              <a:buNone/>
            </a:pPr>
            <a:r>
              <a:rPr lang="fr-CA" sz="1800" dirty="0">
                <a:solidFill>
                  <a:schemeClr val="bg1"/>
                </a:solidFill>
              </a:rPr>
              <a:t>La stigmatisation au sein du réseau de soins et de services en santé mentale</a:t>
            </a:r>
          </a:p>
          <a:p>
            <a:pPr marL="0" indent="0" defTabSz="457200">
              <a:spcBef>
                <a:spcPts val="0"/>
              </a:spcBef>
              <a:spcAft>
                <a:spcPts val="600"/>
              </a:spcAft>
              <a:buNone/>
            </a:pPr>
            <a:r>
              <a:rPr lang="fr-CA" sz="1800" dirty="0">
                <a:solidFill>
                  <a:schemeClr val="bg1"/>
                </a:solidFill>
              </a:rPr>
              <a:t>Le dévoilement : processus et enjeux</a:t>
            </a:r>
          </a:p>
          <a:p>
            <a:pPr marL="0" lvl="0" indent="0" defTabSz="457200">
              <a:spcBef>
                <a:spcPts val="0"/>
              </a:spcBef>
              <a:spcAft>
                <a:spcPts val="600"/>
              </a:spcAft>
              <a:buNone/>
            </a:pPr>
            <a:endParaRPr lang="fr-CA" sz="1800" b="1" dirty="0">
              <a:solidFill>
                <a:schemeClr val="bg1"/>
              </a:solidFill>
            </a:endParaRPr>
          </a:p>
          <a:p>
            <a:pPr marL="0" lvl="0" indent="0" defTabSz="457200">
              <a:spcBef>
                <a:spcPts val="0"/>
              </a:spcBef>
              <a:spcAft>
                <a:spcPts val="600"/>
              </a:spcAft>
              <a:buNone/>
            </a:pPr>
            <a:r>
              <a:rPr lang="fr-CA" sz="1800" b="1" dirty="0">
                <a:solidFill>
                  <a:schemeClr val="bg1"/>
                </a:solidFill>
              </a:rPr>
              <a:t>Pairs aidants réseau </a:t>
            </a:r>
            <a:r>
              <a:rPr lang="fr-CA" sz="1800" dirty="0">
                <a:solidFill>
                  <a:schemeClr val="bg1"/>
                </a:solidFill>
              </a:rPr>
              <a:t>		</a:t>
            </a:r>
          </a:p>
          <a:p>
            <a:pPr marL="0" lvl="0" indent="0" defTabSz="457200">
              <a:spcBef>
                <a:spcPts val="0"/>
              </a:spcBef>
              <a:spcAft>
                <a:spcPts val="600"/>
              </a:spcAft>
              <a:buNone/>
            </a:pPr>
            <a:r>
              <a:rPr lang="fr-CA" sz="1800" dirty="0">
                <a:solidFill>
                  <a:schemeClr val="bg1"/>
                </a:solidFill>
              </a:rPr>
              <a:t>L’intervention par les pairs et formation continue</a:t>
            </a:r>
          </a:p>
          <a:p>
            <a:pPr marL="0" lvl="0" indent="0" defTabSz="457200">
              <a:spcBef>
                <a:spcPts val="0"/>
              </a:spcBef>
              <a:spcAft>
                <a:spcPts val="600"/>
              </a:spcAft>
              <a:buNone/>
            </a:pPr>
            <a:r>
              <a:rPr lang="fr-CA" sz="1800" dirty="0">
                <a:solidFill>
                  <a:schemeClr val="bg1"/>
                </a:solidFill>
              </a:rPr>
              <a:t>Sensibilisation / préparation des milieux d’embauche</a:t>
            </a:r>
          </a:p>
        </p:txBody>
      </p:sp>
      <p:pic>
        <p:nvPicPr>
          <p:cNvPr id="7" name="Image 6" descr="Une image contenant objet&#10;&#10;Description générée avec un niveau de confiance élevé">
            <a:extLst>
              <a:ext uri="{FF2B5EF4-FFF2-40B4-BE49-F238E27FC236}">
                <a16:creationId xmlns:a16="http://schemas.microsoft.com/office/drawing/2014/main" xmlns="" id="{9EC7E4DC-26A7-47D7-8FEF-16C1DE19CBA2}"/>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2348" r="14496" b="2"/>
          <a:stretch/>
        </p:blipFill>
        <p:spPr>
          <a:xfrm>
            <a:off x="5935287" y="2768743"/>
            <a:ext cx="3208713" cy="4089258"/>
          </a:xfrm>
          <a:prstGeom prst="rect">
            <a:avLst/>
          </a:prstGeom>
          <a:solidFill>
            <a:srgbClr val="832013"/>
          </a:solidFill>
        </p:spPr>
      </p:pic>
      <p:grpSp>
        <p:nvGrpSpPr>
          <p:cNvPr id="21" name="Group 20">
            <a:extLst>
              <a:ext uri="{FF2B5EF4-FFF2-40B4-BE49-F238E27FC236}">
                <a16:creationId xmlns:a16="http://schemas.microsoft.com/office/drawing/2014/main" xmlns="" id="{16BD38F4-5888-4B5B-836C-A316C522327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5911284" y="-2"/>
            <a:ext cx="3232716" cy="6858002"/>
            <a:chOff x="0" y="-2"/>
            <a:chExt cx="4310288" cy="6858002"/>
          </a:xfrm>
        </p:grpSpPr>
        <p:sp>
          <p:nvSpPr>
            <p:cNvPr id="22" name="Rectangle 21">
              <a:extLst>
                <a:ext uri="{FF2B5EF4-FFF2-40B4-BE49-F238E27FC236}">
                  <a16:creationId xmlns:a16="http://schemas.microsoft.com/office/drawing/2014/main" xmlns="" id="{BA3D150B-ADB5-401D-8304-C7845A10959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0" y="2768743"/>
              <a:ext cx="4310288"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3" name="Rectangle 22">
              <a:extLst>
                <a:ext uri="{FF2B5EF4-FFF2-40B4-BE49-F238E27FC236}">
                  <a16:creationId xmlns:a16="http://schemas.microsoft.com/office/drawing/2014/main" xmlns="" id="{ACD3AB31-A71C-4414-BA05-CF667CBA34D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rot="5400000">
              <a:off x="849283"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4" name="Espace réservé du numéro de diapositive 3">
            <a:extLst>
              <a:ext uri="{FF2B5EF4-FFF2-40B4-BE49-F238E27FC236}">
                <a16:creationId xmlns:a16="http://schemas.microsoft.com/office/drawing/2014/main" xmlns="" id="{10B0F944-584E-41D3-BB08-F32908F38A37}"/>
              </a:ext>
            </a:extLst>
          </p:cNvPr>
          <p:cNvSpPr>
            <a:spLocks noGrp="1"/>
          </p:cNvSpPr>
          <p:nvPr>
            <p:ph type="sldNum" sz="quarter" idx="12"/>
          </p:nvPr>
        </p:nvSpPr>
        <p:spPr/>
        <p:txBody>
          <a:bodyPr/>
          <a:lstStyle/>
          <a:p>
            <a:fld id="{5CEA2F79-4073-4211-94B4-1F6D41B43204}" type="slidenum">
              <a:rPr lang="fr-CA" smtClean="0"/>
              <a:t>6</a:t>
            </a:fld>
            <a:endParaRPr lang="fr-CA"/>
          </a:p>
        </p:txBody>
      </p:sp>
    </p:spTree>
    <p:extLst>
      <p:ext uri="{BB962C8B-B14F-4D97-AF65-F5344CB8AC3E}">
        <p14:creationId xmlns:p14="http://schemas.microsoft.com/office/powerpoint/2010/main" val="139527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fade">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fade">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fade">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
                                            <p:txEl>
                                              <p:pRg st="17" end="17"/>
                                            </p:txEl>
                                          </p:spTgt>
                                        </p:tgtEl>
                                        <p:attrNameLst>
                                          <p:attrName>style.visibility</p:attrName>
                                        </p:attrNameLst>
                                      </p:cBhvr>
                                      <p:to>
                                        <p:strVal val="visible"/>
                                      </p:to>
                                    </p:set>
                                    <p:animEffect transition="in" filter="fade">
                                      <p:cBhvr>
                                        <p:cTn id="87" dur="500"/>
                                        <p:tgtEl>
                                          <p:spTgt spid="3">
                                            <p:txEl>
                                              <p:pRg st="17" end="1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
                                            <p:txEl>
                                              <p:pRg st="18" end="18"/>
                                            </p:txEl>
                                          </p:spTgt>
                                        </p:tgtEl>
                                        <p:attrNameLst>
                                          <p:attrName>style.visibility</p:attrName>
                                        </p:attrNameLst>
                                      </p:cBhvr>
                                      <p:to>
                                        <p:strVal val="visible"/>
                                      </p:to>
                                    </p:set>
                                    <p:animEffect transition="in" filter="fade">
                                      <p:cBhvr>
                                        <p:cTn id="92" dur="500"/>
                                        <p:tgtEl>
                                          <p:spTgt spid="3">
                                            <p:txEl>
                                              <p:pRg st="18" end="18"/>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
                                            <p:txEl>
                                              <p:pRg st="19" end="19"/>
                                            </p:txEl>
                                          </p:spTgt>
                                        </p:tgtEl>
                                        <p:attrNameLst>
                                          <p:attrName>style.visibility</p:attrName>
                                        </p:attrNameLst>
                                      </p:cBhvr>
                                      <p:to>
                                        <p:strVal val="visible"/>
                                      </p:to>
                                    </p:set>
                                    <p:animEffect transition="in" filter="fade">
                                      <p:cBhvr>
                                        <p:cTn id="97" dur="5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xmlns="" id="{1E6B7515-CDF4-4DE4-A7DC-9CD01E132A9B}"/>
              </a:ext>
            </a:extLst>
          </p:cNvPr>
          <p:cNvSpPr>
            <a:spLocks noGrp="1"/>
          </p:cNvSpPr>
          <p:nvPr>
            <p:ph type="title"/>
          </p:nvPr>
        </p:nvSpPr>
        <p:spPr>
          <a:xfrm>
            <a:off x="647271" y="1012004"/>
            <a:ext cx="2523632" cy="4795408"/>
          </a:xfrm>
        </p:spPr>
        <p:txBody>
          <a:bodyPr>
            <a:normAutofit/>
          </a:bodyPr>
          <a:lstStyle/>
          <a:p>
            <a:r>
              <a:rPr lang="fr-CA" sz="3100" b="1" dirty="0">
                <a:solidFill>
                  <a:schemeClr val="bg1"/>
                </a:solidFill>
              </a:rPr>
              <a:t>5 grandes lignes de services</a:t>
            </a:r>
            <a:br>
              <a:rPr lang="fr-CA" sz="3100" b="1" dirty="0">
                <a:solidFill>
                  <a:schemeClr val="bg1"/>
                </a:solidFill>
              </a:rPr>
            </a:br>
            <a:r>
              <a:rPr lang="fr-CA" sz="3100" b="1" dirty="0">
                <a:solidFill>
                  <a:schemeClr val="bg1"/>
                </a:solidFill>
              </a:rPr>
              <a:t/>
            </a:r>
            <a:br>
              <a:rPr lang="fr-CA" sz="3100" b="1" dirty="0">
                <a:solidFill>
                  <a:schemeClr val="bg1"/>
                </a:solidFill>
              </a:rPr>
            </a:br>
            <a:r>
              <a:rPr lang="fr-CA" sz="2200" dirty="0">
                <a:solidFill>
                  <a:schemeClr val="bg1"/>
                </a:solidFill>
              </a:rPr>
              <a:t>CONNAISSANCES FORMATION  ÉVÉNEMENT  </a:t>
            </a:r>
            <a:br>
              <a:rPr lang="fr-CA" sz="2200" dirty="0">
                <a:solidFill>
                  <a:schemeClr val="bg1"/>
                </a:solidFill>
              </a:rPr>
            </a:br>
            <a:r>
              <a:rPr lang="fr-CA" sz="2200" dirty="0">
                <a:solidFill>
                  <a:schemeClr val="bg1"/>
                </a:solidFill>
              </a:rPr>
              <a:t>RÉSEAUTAGE / MOBILISATION- SERVICES CONSEILS</a:t>
            </a:r>
          </a:p>
        </p:txBody>
      </p:sp>
      <p:graphicFrame>
        <p:nvGraphicFramePr>
          <p:cNvPr id="9" name="Espace réservé du contenu 6">
            <a:extLst>
              <a:ext uri="{FF2B5EF4-FFF2-40B4-BE49-F238E27FC236}">
                <a16:creationId xmlns:a16="http://schemas.microsoft.com/office/drawing/2014/main" xmlns="" id="{4FDA4661-F5D5-4001-9CA1-35B52F71CA1B}"/>
              </a:ext>
            </a:extLst>
          </p:cNvPr>
          <p:cNvGraphicFramePr>
            <a:graphicFrameLocks noGrp="1"/>
          </p:cNvGraphicFramePr>
          <p:nvPr>
            <p:ph idx="1"/>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Espace réservé du numéro de diapositive 1">
            <a:extLst>
              <a:ext uri="{FF2B5EF4-FFF2-40B4-BE49-F238E27FC236}">
                <a16:creationId xmlns:a16="http://schemas.microsoft.com/office/drawing/2014/main" xmlns="" id="{6AEC6185-61FA-410F-BCB0-F635D71BA1DF}"/>
              </a:ext>
            </a:extLst>
          </p:cNvPr>
          <p:cNvSpPr>
            <a:spLocks noGrp="1"/>
          </p:cNvSpPr>
          <p:nvPr>
            <p:ph type="sldNum" sz="quarter" idx="12"/>
          </p:nvPr>
        </p:nvSpPr>
        <p:spPr/>
        <p:txBody>
          <a:bodyPr/>
          <a:lstStyle/>
          <a:p>
            <a:fld id="{5CEA2F79-4073-4211-94B4-1F6D41B43204}" type="slidenum">
              <a:rPr lang="fr-CA" smtClean="0"/>
              <a:t>7</a:t>
            </a:fld>
            <a:endParaRPr lang="fr-CA"/>
          </a:p>
        </p:txBody>
      </p:sp>
    </p:spTree>
    <p:extLst>
      <p:ext uri="{BB962C8B-B14F-4D97-AF65-F5344CB8AC3E}">
        <p14:creationId xmlns:p14="http://schemas.microsoft.com/office/powerpoint/2010/main" val="2845904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166C6D1-23AC-49C4-BA07-238E4E9F8C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6544" y="450222"/>
            <a:ext cx="3136890" cy="360316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xmlns="" id="{EF616D5B-5FE7-4FA9-B2A3-B4517CCD66BE}"/>
              </a:ext>
            </a:extLst>
          </p:cNvPr>
          <p:cNvSpPr>
            <a:spLocks noGrp="1"/>
          </p:cNvSpPr>
          <p:nvPr>
            <p:ph type="title"/>
          </p:nvPr>
        </p:nvSpPr>
        <p:spPr>
          <a:xfrm>
            <a:off x="581025" y="762000"/>
            <a:ext cx="2696979" cy="3018430"/>
          </a:xfrm>
        </p:spPr>
        <p:txBody>
          <a:bodyPr>
            <a:normAutofit/>
          </a:bodyPr>
          <a:lstStyle/>
          <a:p>
            <a:r>
              <a:rPr lang="fr-CA" sz="2400" b="1">
                <a:solidFill>
                  <a:srgbClr val="FFFFFF"/>
                </a:solidFill>
              </a:rPr>
              <a:t>5 grandes lignes de services</a:t>
            </a:r>
            <a:br>
              <a:rPr lang="fr-CA" sz="2400" b="1">
                <a:solidFill>
                  <a:srgbClr val="FFFFFF"/>
                </a:solidFill>
              </a:rPr>
            </a:br>
            <a:r>
              <a:rPr lang="fr-CA" sz="2400">
                <a:solidFill>
                  <a:srgbClr val="FFFFFF"/>
                </a:solidFill>
              </a:rPr>
              <a:t>CONNAISSANCES - FORMATION -  ÉVÉNEMENT – </a:t>
            </a:r>
            <a:br>
              <a:rPr lang="fr-CA" sz="2400">
                <a:solidFill>
                  <a:srgbClr val="FFFFFF"/>
                </a:solidFill>
              </a:rPr>
            </a:br>
            <a:r>
              <a:rPr lang="fr-CA" sz="2400">
                <a:solidFill>
                  <a:srgbClr val="FFFFFF"/>
                </a:solidFill>
              </a:rPr>
              <a:t>RÉSEAUTAGE / MOBILISATION - SERVICES CONSEILS</a:t>
            </a:r>
          </a:p>
        </p:txBody>
      </p:sp>
      <p:sp>
        <p:nvSpPr>
          <p:cNvPr id="13" name="Rectangle 12">
            <a:extLst>
              <a:ext uri="{FF2B5EF4-FFF2-40B4-BE49-F238E27FC236}">
                <a16:creationId xmlns:a16="http://schemas.microsoft.com/office/drawing/2014/main" xmlns="" id="{1C091803-41C2-48E0-9228-5148460C74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8127" y="450221"/>
            <a:ext cx="3674942"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xmlns="" id="{D6275A5B-7204-46EC-BB97-8EAF55C5F571}"/>
              </a:ext>
            </a:extLst>
          </p:cNvPr>
          <p:cNvSpPr>
            <a:spLocks noGrp="1"/>
          </p:cNvSpPr>
          <p:nvPr>
            <p:ph idx="1"/>
          </p:nvPr>
        </p:nvSpPr>
        <p:spPr>
          <a:xfrm>
            <a:off x="3944694" y="660400"/>
            <a:ext cx="3005685" cy="5278329"/>
          </a:xfrm>
        </p:spPr>
        <p:txBody>
          <a:bodyPr anchor="ctr">
            <a:normAutofit fontScale="92500" lnSpcReduction="20000"/>
          </a:bodyPr>
          <a:lstStyle/>
          <a:p>
            <a:pPr marL="0" indent="0">
              <a:buNone/>
            </a:pPr>
            <a:r>
              <a:rPr lang="fr-CA" sz="1300" b="1" dirty="0">
                <a:solidFill>
                  <a:schemeClr val="bg1"/>
                </a:solidFill>
              </a:rPr>
              <a:t>Réseautage / mobilisation</a:t>
            </a:r>
          </a:p>
          <a:p>
            <a:pPr marL="0" indent="0">
              <a:buNone/>
            </a:pPr>
            <a:endParaRPr lang="fr-CA" sz="1300" b="1" dirty="0">
              <a:solidFill>
                <a:schemeClr val="bg1"/>
              </a:solidFill>
            </a:endParaRPr>
          </a:p>
          <a:p>
            <a:pPr marL="92075" lvl="2" indent="-92075"/>
            <a:r>
              <a:rPr lang="fr-CA" dirty="0">
                <a:solidFill>
                  <a:schemeClr val="bg1"/>
                </a:solidFill>
              </a:rPr>
              <a:t>LE GROUPE PROVINCIAL SUR LA LUTTE CONTRE LA STIGMATISATION ET LA DISCRIMINATION EN SANTÉ MENTALE, LE GPS-SM</a:t>
            </a:r>
          </a:p>
          <a:p>
            <a:pPr marL="92075" indent="-92075"/>
            <a:endParaRPr lang="fr-CA" sz="2000" dirty="0">
              <a:solidFill>
                <a:schemeClr val="bg1"/>
              </a:solidFill>
            </a:endParaRPr>
          </a:p>
          <a:p>
            <a:pPr marL="92075" lvl="2" indent="-92075"/>
            <a:r>
              <a:rPr lang="fr-CA" dirty="0">
                <a:solidFill>
                  <a:schemeClr val="bg1"/>
                </a:solidFill>
              </a:rPr>
              <a:t>LE COMITÉ NATIONAL SANTÉ MENTALE TRAVAIL</a:t>
            </a:r>
          </a:p>
          <a:p>
            <a:pPr marL="92075" indent="-92075"/>
            <a:endParaRPr lang="fr-CA" sz="2000" dirty="0">
              <a:solidFill>
                <a:schemeClr val="bg1"/>
              </a:solidFill>
            </a:endParaRPr>
          </a:p>
          <a:p>
            <a:pPr marL="92075" lvl="2" indent="-92075"/>
            <a:r>
              <a:rPr lang="fr-CA" dirty="0">
                <a:solidFill>
                  <a:schemeClr val="bg1"/>
                </a:solidFill>
              </a:rPr>
              <a:t>LE GRAND RASSEMBLEMENT JEUNESSE</a:t>
            </a:r>
          </a:p>
          <a:p>
            <a:pPr marL="92075" lvl="2" indent="-92075"/>
            <a:endParaRPr lang="fr-CA" dirty="0">
              <a:solidFill>
                <a:schemeClr val="bg1"/>
              </a:solidFill>
            </a:endParaRPr>
          </a:p>
          <a:p>
            <a:pPr marL="92075" lvl="2" indent="-92075"/>
            <a:r>
              <a:rPr lang="fr-CA" dirty="0">
                <a:solidFill>
                  <a:schemeClr val="bg1"/>
                </a:solidFill>
              </a:rPr>
              <a:t>LE RÉSEAU DES ENTENDEURS DE VOIX DU QUÉBEC</a:t>
            </a:r>
          </a:p>
          <a:p>
            <a:pPr marL="92075" lvl="2" indent="-92075"/>
            <a:endParaRPr lang="fr-CA" dirty="0">
              <a:solidFill>
                <a:schemeClr val="bg1"/>
              </a:solidFill>
            </a:endParaRPr>
          </a:p>
          <a:p>
            <a:pPr marL="92075" lvl="2" indent="-92075"/>
            <a:r>
              <a:rPr lang="fr-CA" dirty="0">
                <a:solidFill>
                  <a:schemeClr val="bg1"/>
                </a:solidFill>
              </a:rPr>
              <a:t>PAIRS AIDANTS RÉSEAU</a:t>
            </a:r>
          </a:p>
          <a:p>
            <a:pPr marL="0" indent="0">
              <a:buNone/>
            </a:pPr>
            <a:endParaRPr lang="fr-CA" sz="1300" dirty="0"/>
          </a:p>
        </p:txBody>
      </p:sp>
      <p:sp>
        <p:nvSpPr>
          <p:cNvPr id="15" name="Rectangle 14">
            <a:extLst>
              <a:ext uri="{FF2B5EF4-FFF2-40B4-BE49-F238E27FC236}">
                <a16:creationId xmlns:a16="http://schemas.microsoft.com/office/drawing/2014/main" xmlns="" id="{B775CD93-9DF2-48CB-9F57-1BCA9A46C7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406899" y="450221"/>
            <a:ext cx="1401025" cy="3603165"/>
          </a:xfrm>
          <a:prstGeom prst="rect">
            <a:avLst/>
          </a:prstGeom>
          <a:solidFill>
            <a:srgbClr val="9E896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xmlns="" id="{FD798B39-69A0-4CD8-A260-50E231DB71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2006" r="16327" b="-1"/>
          <a:stretch/>
        </p:blipFill>
        <p:spPr>
          <a:xfrm>
            <a:off x="473046" y="4214253"/>
            <a:ext cx="2898452" cy="2173848"/>
          </a:xfrm>
          <a:prstGeom prst="rect">
            <a:avLst/>
          </a:prstGeom>
        </p:spPr>
      </p:pic>
      <p:sp>
        <p:nvSpPr>
          <p:cNvPr id="17" name="Rectangle 16">
            <a:extLst>
              <a:ext uri="{FF2B5EF4-FFF2-40B4-BE49-F238E27FC236}">
                <a16:creationId xmlns:a16="http://schemas.microsoft.com/office/drawing/2014/main" xmlns="" id="{E186B68C-84BC-4A6E-99D1-EE87483C13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405309" y="4214253"/>
            <a:ext cx="1401025" cy="2173848"/>
          </a:xfrm>
          <a:prstGeom prst="rect">
            <a:avLst/>
          </a:prstGeom>
          <a:solidFill>
            <a:srgbClr val="DCA96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Espace réservé du numéro de diapositive 3">
            <a:extLst>
              <a:ext uri="{FF2B5EF4-FFF2-40B4-BE49-F238E27FC236}">
                <a16:creationId xmlns:a16="http://schemas.microsoft.com/office/drawing/2014/main" xmlns="" id="{1F560A1B-6C07-4F3F-95A5-9176E2414324}"/>
              </a:ext>
            </a:extLst>
          </p:cNvPr>
          <p:cNvSpPr>
            <a:spLocks noGrp="1"/>
          </p:cNvSpPr>
          <p:nvPr>
            <p:ph type="sldNum" sz="quarter" idx="12"/>
          </p:nvPr>
        </p:nvSpPr>
        <p:spPr/>
        <p:txBody>
          <a:bodyPr/>
          <a:lstStyle/>
          <a:p>
            <a:fld id="{5CEA2F79-4073-4211-94B4-1F6D41B43204}" type="slidenum">
              <a:rPr lang="fr-CA" smtClean="0"/>
              <a:t>8</a:t>
            </a:fld>
            <a:endParaRPr lang="fr-CA"/>
          </a:p>
        </p:txBody>
      </p:sp>
    </p:spTree>
    <p:extLst>
      <p:ext uri="{BB962C8B-B14F-4D97-AF65-F5344CB8AC3E}">
        <p14:creationId xmlns:p14="http://schemas.microsoft.com/office/powerpoint/2010/main" val="3771123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5659" y="4572000"/>
            <a:ext cx="5293730" cy="1964266"/>
          </a:xfrm>
          <a:prstGeom prst="rect">
            <a:avLst/>
          </a:prstGeom>
          <a:solidFill>
            <a:srgbClr val="2B4E7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xmlns="" id="{9B24CF49-DA40-4411-89B4-C3ED43C515F0}"/>
              </a:ext>
            </a:extLst>
          </p:cNvPr>
          <p:cNvSpPr>
            <a:spLocks noGrp="1"/>
          </p:cNvSpPr>
          <p:nvPr>
            <p:ph type="title"/>
            <p:custDataLst>
              <p:tags r:id="rId1"/>
            </p:custDataLst>
          </p:nvPr>
        </p:nvSpPr>
        <p:spPr>
          <a:xfrm>
            <a:off x="393192" y="4767072"/>
            <a:ext cx="4945641" cy="1625210"/>
          </a:xfrm>
        </p:spPr>
        <p:txBody>
          <a:bodyPr>
            <a:normAutofit/>
          </a:bodyPr>
          <a:lstStyle/>
          <a:p>
            <a:pPr algn="r"/>
            <a:r>
              <a:rPr lang="fr-CA" b="1" dirty="0">
                <a:solidFill>
                  <a:srgbClr val="FFFFFF"/>
                </a:solidFill>
              </a:rPr>
              <a:t>Le brise-glace</a:t>
            </a:r>
          </a:p>
        </p:txBody>
      </p:sp>
      <p:pic>
        <p:nvPicPr>
          <p:cNvPr id="8" name="Image 7" descr="Une image contenant extérieur&#10;&#10;Description générée automatiquement">
            <a:extLst>
              <a:ext uri="{FF2B5EF4-FFF2-40B4-BE49-F238E27FC236}">
                <a16:creationId xmlns:a16="http://schemas.microsoft.com/office/drawing/2014/main" xmlns="" id="{B8284AB5-F615-425B-AAEB-3A7251DE59A0}"/>
              </a:ext>
            </a:extLst>
          </p:cNvPr>
          <p:cNvPicPr>
            <a:picLocks noChangeAspect="1"/>
          </p:cNvPicPr>
          <p:nvPr>
            <p:custDataLst>
              <p:tags r:id="rId2"/>
            </p:custDataLst>
          </p:nvPr>
        </p:nvPicPr>
        <p:blipFill rotWithShape="1">
          <a:blip r:embed="rId6" cstate="email">
            <a:extLst>
              <a:ext uri="{28A0092B-C50C-407E-A947-70E740481C1C}">
                <a14:useLocalDpi xmlns:a14="http://schemas.microsoft.com/office/drawing/2010/main"/>
              </a:ext>
            </a:extLst>
          </a:blip>
          <a:srcRect t="206" r="-2" b="-2"/>
          <a:stretch/>
        </p:blipFill>
        <p:spPr>
          <a:xfrm>
            <a:off x="245660" y="321733"/>
            <a:ext cx="5293729" cy="4107392"/>
          </a:xfrm>
          <a:prstGeom prst="rect">
            <a:avLst/>
          </a:prstGeom>
          <a:solidFill>
            <a:srgbClr val="C00000"/>
          </a:solidFill>
        </p:spPr>
      </p:pic>
      <p:sp>
        <p:nvSpPr>
          <p:cNvPr id="15" name="Rectangle 14">
            <a:extLst>
              <a:ext uri="{FF2B5EF4-FFF2-40B4-BE49-F238E27FC236}">
                <a16:creationId xmlns:a16="http://schemas.microsoft.com/office/drawing/2014/main" xmlns=""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xmlns="" id="{FF0E2094-B6AD-48AD-AC1F-0CE25D7ABCA6}"/>
              </a:ext>
            </a:extLst>
          </p:cNvPr>
          <p:cNvSpPr>
            <a:spLocks noGrp="1"/>
          </p:cNvSpPr>
          <p:nvPr>
            <p:ph idx="1"/>
            <p:custDataLst>
              <p:tags r:id="rId3"/>
            </p:custDataLst>
          </p:nvPr>
        </p:nvSpPr>
        <p:spPr>
          <a:xfrm>
            <a:off x="6021989" y="917725"/>
            <a:ext cx="2568554" cy="4852362"/>
          </a:xfrm>
        </p:spPr>
        <p:txBody>
          <a:bodyPr anchor="ctr">
            <a:normAutofit/>
          </a:bodyPr>
          <a:lstStyle/>
          <a:p>
            <a:r>
              <a:rPr lang="fr-FR" sz="1700" b="1" dirty="0">
                <a:solidFill>
                  <a:srgbClr val="FFFFFF"/>
                </a:solidFill>
              </a:rPr>
              <a:t>Votre nom</a:t>
            </a:r>
          </a:p>
          <a:p>
            <a:r>
              <a:rPr lang="fr-FR" sz="1700" b="1" dirty="0">
                <a:solidFill>
                  <a:srgbClr val="FFFFFF"/>
                </a:solidFill>
              </a:rPr>
              <a:t>Votre </a:t>
            </a:r>
            <a:r>
              <a:rPr lang="fr-FR" sz="1700" b="1" dirty="0" smtClean="0">
                <a:solidFill>
                  <a:srgbClr val="FFFFFF"/>
                </a:solidFill>
              </a:rPr>
              <a:t>provenance </a:t>
            </a:r>
            <a:endParaRPr lang="fr-FR" sz="1700" b="1" dirty="0">
              <a:solidFill>
                <a:srgbClr val="FFFFFF"/>
              </a:solidFill>
            </a:endParaRPr>
          </a:p>
          <a:p>
            <a:r>
              <a:rPr lang="fr-FR" sz="1700" b="1" dirty="0">
                <a:solidFill>
                  <a:srgbClr val="FFFFFF"/>
                </a:solidFill>
              </a:rPr>
              <a:t>Vos attentes</a:t>
            </a:r>
          </a:p>
        </p:txBody>
      </p:sp>
      <p:sp>
        <p:nvSpPr>
          <p:cNvPr id="5" name="Espace réservé du numéro de diapositive 4">
            <a:extLst>
              <a:ext uri="{FF2B5EF4-FFF2-40B4-BE49-F238E27FC236}">
                <a16:creationId xmlns:a16="http://schemas.microsoft.com/office/drawing/2014/main" xmlns="" id="{885E6591-0B2C-4064-B98C-0BAAD0A77F87}"/>
              </a:ext>
            </a:extLst>
          </p:cNvPr>
          <p:cNvSpPr>
            <a:spLocks noGrp="1"/>
          </p:cNvSpPr>
          <p:nvPr>
            <p:ph type="sldNum" sz="quarter" idx="12"/>
          </p:nvPr>
        </p:nvSpPr>
        <p:spPr/>
        <p:txBody>
          <a:bodyPr/>
          <a:lstStyle/>
          <a:p>
            <a:fld id="{5CEA2F79-4073-4211-94B4-1F6D41B43204}" type="slidenum">
              <a:rPr lang="fr-CA" smtClean="0"/>
              <a:t>9</a:t>
            </a:fld>
            <a:endParaRPr lang="fr-CA"/>
          </a:p>
        </p:txBody>
      </p:sp>
    </p:spTree>
    <p:extLst>
      <p:ext uri="{BB962C8B-B14F-4D97-AF65-F5344CB8AC3E}">
        <p14:creationId xmlns:p14="http://schemas.microsoft.com/office/powerpoint/2010/main" val="33040869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5"/>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8"/>
</p:tagLst>
</file>

<file path=ppt/tags/tag13.xml><?xml version="1.0" encoding="utf-8"?>
<p:tagLst xmlns:a="http://schemas.openxmlformats.org/drawingml/2006/main" xmlns:r="http://schemas.openxmlformats.org/officeDocument/2006/relationships" xmlns:p="http://schemas.openxmlformats.org/presentationml/2006/main">
  <p:tag name="NUM" val="7"/>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6"/>
</p:tagLst>
</file>

<file path=ppt/tags/tag25.xml><?xml version="1.0" encoding="utf-8"?>
<p:tagLst xmlns:a="http://schemas.openxmlformats.org/drawingml/2006/main" xmlns:r="http://schemas.openxmlformats.org/officeDocument/2006/relationships" xmlns:p="http://schemas.openxmlformats.org/presentationml/2006/main">
  <p:tag name="NUM" val="7"/>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5"/>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6"/>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6"/>
</p:tagLst>
</file>

<file path=ppt/tags/tag40.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6"/>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1167</Words>
  <Application>Microsoft Office PowerPoint</Application>
  <PresentationFormat>Affichage à l'écran (4:3)</PresentationFormat>
  <Paragraphs>277</Paragraphs>
  <Slides>33</Slides>
  <Notes>33</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33</vt:i4>
      </vt:variant>
    </vt:vector>
  </HeadingPairs>
  <TitlesOfParts>
    <vt:vector size="40" baseType="lpstr">
      <vt:lpstr>Arial</vt:lpstr>
      <vt:lpstr>Calibri</vt:lpstr>
      <vt:lpstr>Calibri Light</vt:lpstr>
      <vt:lpstr>Times New Roman</vt:lpstr>
      <vt:lpstr>Tw Cen MT Condensed</vt:lpstr>
      <vt:lpstr>Wingdings</vt:lpstr>
      <vt:lpstr>Thème Office</vt:lpstr>
      <vt:lpstr>Formation sur le processus du rétablissement</vt:lpstr>
      <vt:lpstr>À l’intention de la Journée de la femme – mars 2020 </vt:lpstr>
      <vt:lpstr>Mot de bienvenue et présentation</vt:lpstr>
      <vt:lpstr>Présentation de l’AQRP Association québécoise pour la réadaptation psychosociale</vt:lpstr>
      <vt:lpstr>Nos services :</vt:lpstr>
      <vt:lpstr>5 grandes lignes de services  CONNAISSANCES  FORMATION  ÉVÉNEMENT  RÉSEAUTAGE / MOBILISATION  SERVICES CONSEILS</vt:lpstr>
      <vt:lpstr>5 grandes lignes de services  CONNAISSANCES FORMATION  ÉVÉNEMENT   RÉSEAUTAGE / MOBILISATION- SERVICES CONSEILS</vt:lpstr>
      <vt:lpstr>5 grandes lignes de services CONNAISSANCES - FORMATION -  ÉVÉNEMENT –  RÉSEAUTAGE / MOBILISATION - SERVICES CONSEILS</vt:lpstr>
      <vt:lpstr>Le brise-glace</vt:lpstr>
      <vt:lpstr>Éléments de contenu</vt:lpstr>
      <vt:lpstr>Définition de la santé mentale positive selon :</vt:lpstr>
      <vt:lpstr>Présentation PowerPoint</vt:lpstr>
      <vt:lpstr>Une expérience globale de santé</vt:lpstr>
      <vt:lpstr>Conclusion</vt:lpstr>
      <vt:lpstr>Prendre soins de soi avant de prendre soins des autres</vt:lpstr>
      <vt:lpstr>Vivre un problème de santé mentale et la stigmatisation</vt:lpstr>
      <vt:lpstr>Stratégies pour lutter contre la stigmatisation Le contact (l’éducation par)</vt:lpstr>
      <vt:lpstr>Stratégies pour lutter contre la stigmatisation. Le contact et le dévoilement</vt:lpstr>
      <vt:lpstr>Vidéo À livre ouvert</vt:lpstr>
      <vt:lpstr>Comprendre le rétablissement</vt:lpstr>
      <vt:lpstr>Le rétablissement, plus qu’un concept</vt:lpstr>
      <vt:lpstr>À qui la responsabilité ?</vt:lpstr>
      <vt:lpstr>Le rétablissement de la personne : un processus singulier</vt:lpstr>
      <vt:lpstr>Quelques définitions du rétablissement </vt:lpstr>
      <vt:lpstr>Patricia Deegan, 1996 </vt:lpstr>
      <vt:lpstr>Voici deux autres définitions</vt:lpstr>
      <vt:lpstr>Le but du rétablissement n’est pas de devenir « normal » </vt:lpstr>
      <vt:lpstr>SOUTENIR L’ESPOIR</vt:lpstr>
      <vt:lpstr>Transfert de connaissances des 10 composantes de SHAMSHA</vt:lpstr>
      <vt:lpstr>Les 10 composantes du rétablissement</vt:lpstr>
      <vt:lpstr>L’auto-gestion</vt:lpstr>
      <vt:lpstr>Le rétablissement</vt:lpstr>
      <vt:lpstr>Synthèse et évaluation de la journée  Qu’avez-vous retenu de cet atelier?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sur le processus du rétablissement</dc:title>
  <dc:creator>Marie Gagné</dc:creator>
  <cp:lastModifiedBy>Utilisateur</cp:lastModifiedBy>
  <cp:revision>5</cp:revision>
  <cp:lastPrinted>2020-03-09T12:35:07Z</cp:lastPrinted>
  <dcterms:created xsi:type="dcterms:W3CDTF">2020-03-08T05:22:47Z</dcterms:created>
  <dcterms:modified xsi:type="dcterms:W3CDTF">2020-03-14T14:53:04Z</dcterms:modified>
</cp:coreProperties>
</file>