
<file path=[Content_Types].xml><?xml version="1.0" encoding="utf-8"?>
<Types xmlns="http://schemas.openxmlformats.org/package/2006/content-types">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8" r:id="rId9"/>
    <p:sldId id="263" r:id="rId10"/>
    <p:sldId id="264" r:id="rId11"/>
    <p:sldId id="265" r:id="rId12"/>
    <p:sldId id="266" r:id="rId13"/>
    <p:sldId id="268" r:id="rId14"/>
    <p:sldId id="269" r:id="rId15"/>
    <p:sldId id="270" r:id="rId16"/>
    <p:sldId id="271" r:id="rId17"/>
    <p:sldId id="285" r:id="rId18"/>
    <p:sldId id="273" r:id="rId19"/>
    <p:sldId id="274" r:id="rId20"/>
    <p:sldId id="286" r:id="rId21"/>
    <p:sldId id="275" r:id="rId22"/>
    <p:sldId id="276" r:id="rId23"/>
    <p:sldId id="277" r:id="rId24"/>
    <p:sldId id="278" r:id="rId25"/>
    <p:sldId id="287" r:id="rId26"/>
    <p:sldId id="279" r:id="rId27"/>
    <p:sldId id="280" r:id="rId28"/>
    <p:sldId id="281" r:id="rId29"/>
    <p:sldId id="290" r:id="rId30"/>
    <p:sldId id="289" r:id="rId31"/>
    <p:sldId id="282" r:id="rId32"/>
    <p:sldId id="283" r:id="rId33"/>
    <p:sldId id="28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20C204A-9B7C-4A03-B767-1CB033EA2AA5}" type="datetimeFigureOut">
              <a:rPr lang="fr-CA" smtClean="0"/>
              <a:t>2016-04-28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F73E3C6-5B2E-41E5-BEA3-581AE17A1181}"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61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0C204A-9B7C-4A03-B767-1CB033EA2AA5}" type="datetimeFigureOut">
              <a:rPr lang="fr-CA" smtClean="0"/>
              <a:t>2016-04-28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398913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0C204A-9B7C-4A03-B767-1CB033EA2AA5}" type="datetimeFigureOut">
              <a:rPr lang="fr-CA" smtClean="0"/>
              <a:t>2016-04-28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255734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0C204A-9B7C-4A03-B767-1CB033EA2AA5}" type="datetimeFigureOut">
              <a:rPr lang="fr-CA" smtClean="0"/>
              <a:t>2016-04-28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189810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0C204A-9B7C-4A03-B767-1CB033EA2AA5}" type="datetimeFigureOut">
              <a:rPr lang="fr-CA" smtClean="0"/>
              <a:t>2016-04-28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F73E3C6-5B2E-41E5-BEA3-581AE17A1181}" type="slidenum">
              <a:rPr lang="fr-CA" smtClean="0"/>
              <a:t>‹N°›</a:t>
            </a:fld>
            <a:endParaRPr lang="fr-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34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20C204A-9B7C-4A03-B767-1CB033EA2AA5}" type="datetimeFigureOut">
              <a:rPr lang="fr-CA" smtClean="0"/>
              <a:t>2016-04-28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149367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20C204A-9B7C-4A03-B767-1CB033EA2AA5}" type="datetimeFigureOut">
              <a:rPr lang="fr-CA" smtClean="0"/>
              <a:t>2016-04-28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13522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20C204A-9B7C-4A03-B767-1CB033EA2AA5}" type="datetimeFigureOut">
              <a:rPr lang="fr-CA" smtClean="0"/>
              <a:t>2016-04-28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198651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0C204A-9B7C-4A03-B767-1CB033EA2AA5}" type="datetimeFigureOut">
              <a:rPr lang="fr-CA" smtClean="0"/>
              <a:t>2016-04-28</a:t>
            </a:fld>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373932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0C204A-9B7C-4A03-B767-1CB033EA2AA5}" type="datetimeFigureOut">
              <a:rPr lang="fr-CA" smtClean="0"/>
              <a:t>2016-04-28</a:t>
            </a:fld>
            <a:endParaRPr lang="fr-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73E3C6-5B2E-41E5-BEA3-581AE17A1181}" type="slidenum">
              <a:rPr lang="fr-CA" smtClean="0"/>
              <a:t>‹N°›</a:t>
            </a:fld>
            <a:endParaRPr lang="fr-CA"/>
          </a:p>
        </p:txBody>
      </p:sp>
    </p:spTree>
    <p:extLst>
      <p:ext uri="{BB962C8B-B14F-4D97-AF65-F5344CB8AC3E}">
        <p14:creationId xmlns:p14="http://schemas.microsoft.com/office/powerpoint/2010/main" val="62895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20C204A-9B7C-4A03-B767-1CB033EA2AA5}" type="datetimeFigureOut">
              <a:rPr lang="fr-CA" smtClean="0"/>
              <a:t>2016-04-28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F73E3C6-5B2E-41E5-BEA3-581AE17A1181}" type="slidenum">
              <a:rPr lang="fr-CA" smtClean="0"/>
              <a:t>‹N°›</a:t>
            </a:fld>
            <a:endParaRPr lang="fr-CA"/>
          </a:p>
        </p:txBody>
      </p:sp>
    </p:spTree>
    <p:extLst>
      <p:ext uri="{BB962C8B-B14F-4D97-AF65-F5344CB8AC3E}">
        <p14:creationId xmlns:p14="http://schemas.microsoft.com/office/powerpoint/2010/main" val="383759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20C204A-9B7C-4A03-B767-1CB033EA2AA5}" type="datetimeFigureOut">
              <a:rPr lang="fr-CA" smtClean="0"/>
              <a:t>2016-04-28</a:t>
            </a:fld>
            <a:endParaRPr lang="fr-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73E3C6-5B2E-41E5-BEA3-581AE17A1181}" type="slidenum">
              <a:rPr lang="fr-CA" smtClean="0"/>
              <a:t>‹N°›</a:t>
            </a:fld>
            <a:endParaRPr lang="fr-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586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Feuille_de_calcul_Microsoft_Excel_prenant_en_charge_les_macros1.xlsm"/><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163182" y="247135"/>
            <a:ext cx="10058400" cy="3566160"/>
          </a:xfrm>
        </p:spPr>
        <p:txBody>
          <a:bodyPr>
            <a:noAutofit/>
          </a:bodyPr>
          <a:lstStyle/>
          <a:p>
            <a:r>
              <a:rPr lang="fr-CA" sz="3200" b="1" dirty="0" smtClean="0"/>
              <a:t>Bilan présenté à madame Mireille Ménard</a:t>
            </a:r>
            <a:br>
              <a:rPr lang="fr-CA" sz="3200" b="1" dirty="0" smtClean="0"/>
            </a:br>
            <a:r>
              <a:rPr lang="fr-CA" sz="3200" b="1" dirty="0" smtClean="0"/>
              <a:t>présidente régionale, Région 10</a:t>
            </a:r>
            <a:br>
              <a:rPr lang="fr-CA" sz="3200" b="1" dirty="0" smtClean="0"/>
            </a:br>
            <a:r>
              <a:rPr lang="fr-CA" sz="3200" b="1" dirty="0" smtClean="0"/>
              <a:t>Laval-Laurentides-Lanaudière</a:t>
            </a:r>
            <a:br>
              <a:rPr lang="fr-CA" sz="3200" b="1" dirty="0" smtClean="0"/>
            </a:br>
            <a:r>
              <a:rPr lang="fr-CA" sz="3200" b="1" dirty="0" smtClean="0"/>
              <a:t>et aux membres de notre secteur</a:t>
            </a:r>
            <a:endParaRPr lang="fr-CA" sz="3200" b="1" dirty="0"/>
          </a:p>
        </p:txBody>
      </p:sp>
      <p:sp>
        <p:nvSpPr>
          <p:cNvPr id="3" name="Sous-titre 2"/>
          <p:cNvSpPr>
            <a:spLocks noGrp="1"/>
          </p:cNvSpPr>
          <p:nvPr>
            <p:ph type="subTitle" idx="1"/>
            <p:custDataLst>
              <p:tags r:id="rId2"/>
            </p:custDataLst>
          </p:nvPr>
        </p:nvSpPr>
        <p:spPr/>
        <p:txBody>
          <a:bodyPr>
            <a:normAutofit fontScale="85000" lnSpcReduction="20000"/>
          </a:bodyPr>
          <a:lstStyle/>
          <a:p>
            <a:r>
              <a:rPr lang="fr-CA" b="1" dirty="0" smtClean="0"/>
              <a:t>Jean-Marc Diotte</a:t>
            </a:r>
          </a:p>
          <a:p>
            <a:r>
              <a:rPr lang="fr-CA" b="1" dirty="0" smtClean="0"/>
              <a:t>Président</a:t>
            </a:r>
          </a:p>
          <a:p>
            <a:r>
              <a:rPr lang="fr-CA" b="1" dirty="0" smtClean="0"/>
              <a:t>Secteur G – Hautes-Rivières</a:t>
            </a:r>
            <a:endParaRPr lang="fr-CA" b="1" dirty="0"/>
          </a:p>
        </p:txBody>
      </p:sp>
      <p:pic>
        <p:nvPicPr>
          <p:cNvPr id="4" name="Image 3"/>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317177" y="155237"/>
            <a:ext cx="1994223" cy="1534392"/>
          </a:xfrm>
          <a:prstGeom prst="rect">
            <a:avLst/>
          </a:prstGeom>
        </p:spPr>
      </p:pic>
      <p:sp>
        <p:nvSpPr>
          <p:cNvPr id="5" name="ZoneTexte 4"/>
          <p:cNvSpPr txBox="1"/>
          <p:nvPr>
            <p:custDataLst>
              <p:tags r:id="rId4"/>
            </p:custDataLst>
          </p:nvPr>
        </p:nvSpPr>
        <p:spPr>
          <a:xfrm>
            <a:off x="8669866" y="5027120"/>
            <a:ext cx="2015067" cy="369332"/>
          </a:xfrm>
          <a:prstGeom prst="rect">
            <a:avLst/>
          </a:prstGeom>
          <a:noFill/>
        </p:spPr>
        <p:txBody>
          <a:bodyPr wrap="square" rtlCol="0">
            <a:spAutoFit/>
          </a:bodyPr>
          <a:lstStyle/>
          <a:p>
            <a:r>
              <a:rPr lang="fr-CA" dirty="0" smtClean="0"/>
              <a:t>Le 28 avril 2016</a:t>
            </a:r>
            <a:endParaRPr lang="fr-CA" dirty="0"/>
          </a:p>
        </p:txBody>
      </p:sp>
    </p:spTree>
    <p:extLst>
      <p:ext uri="{BB962C8B-B14F-4D97-AF65-F5344CB8AC3E}">
        <p14:creationId xmlns:p14="http://schemas.microsoft.com/office/powerpoint/2010/main" val="388913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53393" y="918921"/>
            <a:ext cx="10088451" cy="4770537"/>
          </a:xfrm>
          <a:prstGeom prst="rect">
            <a:avLst/>
          </a:prstGeom>
        </p:spPr>
        <p:txBody>
          <a:bodyPr wrap="square">
            <a:spAutoFit/>
          </a:bodyPr>
          <a:lstStyle/>
          <a:p>
            <a:pPr algn="just">
              <a:spcAft>
                <a:spcPts val="0"/>
              </a:spcAft>
              <a:tabLst>
                <a:tab pos="1143000" algn="l"/>
                <a:tab pos="2328863" algn="l"/>
              </a:tabLst>
            </a:pPr>
            <a:r>
              <a:rPr lang="fr-CA" sz="2000" b="1" dirty="0">
                <a:latin typeface="Times New Roman" panose="02020603050405020304" pitchFamily="18" charset="0"/>
                <a:ea typeface="Times New Roman" panose="02020603050405020304" pitchFamily="18" charset="0"/>
              </a:rPr>
              <a:t>Le 8 mars :              </a:t>
            </a:r>
            <a:r>
              <a:rPr lang="fr-CA" sz="2000" dirty="0" smtClean="0">
                <a:latin typeface="Times New Roman" panose="02020603050405020304" pitchFamily="18" charset="0"/>
                <a:ea typeface="Times New Roman" panose="02020603050405020304" pitchFamily="18" charset="0"/>
              </a:rPr>
              <a:t>Le </a:t>
            </a:r>
            <a:r>
              <a:rPr lang="fr-CA" sz="2000" dirty="0">
                <a:latin typeface="Times New Roman" panose="02020603050405020304" pitchFamily="18" charset="0"/>
                <a:ea typeface="Times New Roman" panose="02020603050405020304" pitchFamily="18" charset="0"/>
              </a:rPr>
              <a:t>brunch de la</a:t>
            </a:r>
            <a:r>
              <a:rPr lang="fr-CA" sz="2000" b="1" dirty="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Journée internationale des </a:t>
            </a:r>
            <a:r>
              <a:rPr lang="fr-CA" sz="2000" dirty="0" smtClean="0">
                <a:latin typeface="Times New Roman" panose="02020603050405020304" pitchFamily="18" charset="0"/>
                <a:ea typeface="Times New Roman" panose="02020603050405020304" pitchFamily="18" charset="0"/>
              </a:rPr>
              <a:t>femmes </a:t>
            </a:r>
            <a:r>
              <a:rPr lang="fr-CA" sz="2000" dirty="0">
                <a:latin typeface="Times New Roman" panose="02020603050405020304" pitchFamily="18" charset="0"/>
                <a:ea typeface="Times New Roman" panose="02020603050405020304" pitchFamily="18" charset="0"/>
              </a:rPr>
              <a:t>au restaurant </a:t>
            </a:r>
            <a:r>
              <a:rPr lang="fr-CA" sz="2000" dirty="0" smtClean="0">
                <a:latin typeface="Times New Roman" panose="02020603050405020304" pitchFamily="18" charset="0"/>
                <a:ea typeface="Times New Roman" panose="02020603050405020304" pitchFamily="18" charset="0"/>
              </a:rPr>
              <a:t>La Cage 		brasserie sportive.      </a:t>
            </a:r>
            <a:endParaRPr lang="fr-CA" sz="2400" dirty="0">
              <a:latin typeface="Times New Roman" panose="02020603050405020304" pitchFamily="18" charset="0"/>
              <a:ea typeface="Times New Roman" panose="02020603050405020304" pitchFamily="18" charset="0"/>
            </a:endParaRPr>
          </a:p>
          <a:p>
            <a:pPr algn="just">
              <a:spcAft>
                <a:spcPts val="0"/>
              </a:spcAft>
              <a:tabLst>
                <a:tab pos="1143000" algn="l"/>
              </a:tabLst>
            </a:pPr>
            <a:r>
              <a:rPr lang="fr-CA" sz="2000" b="1" dirty="0">
                <a:latin typeface="Times New Roman" panose="02020603050405020304" pitchFamily="18" charset="0"/>
                <a:ea typeface="Times New Roman" panose="02020603050405020304" pitchFamily="18" charset="0"/>
              </a:rPr>
              <a:t>  </a:t>
            </a:r>
            <a:r>
              <a:rPr lang="fr-CA" sz="2000" b="1" dirty="0" smtClean="0">
                <a:latin typeface="Times New Roman" panose="02020603050405020304" pitchFamily="18" charset="0"/>
                <a:ea typeface="Times New Roman" panose="02020603050405020304" pitchFamily="18" charset="0"/>
              </a:rPr>
              <a:t>                               </a:t>
            </a:r>
            <a:r>
              <a:rPr lang="fr-CA" sz="2000" b="1"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1143000" algn="l"/>
              </a:tabLst>
            </a:pPr>
            <a:r>
              <a:rPr lang="fr-CA" sz="2000" b="1" dirty="0">
                <a:latin typeface="Times New Roman" panose="02020603050405020304" pitchFamily="18" charset="0"/>
                <a:ea typeface="Times New Roman" panose="02020603050405020304" pitchFamily="18" charset="0"/>
              </a:rPr>
              <a:t>Le </a:t>
            </a:r>
            <a:r>
              <a:rPr lang="fr-CA" sz="2000" b="1" dirty="0" smtClean="0">
                <a:latin typeface="Times New Roman" panose="02020603050405020304" pitchFamily="18" charset="0"/>
                <a:ea typeface="Times New Roman" panose="02020603050405020304" pitchFamily="18" charset="0"/>
              </a:rPr>
              <a:t>31 </a:t>
            </a:r>
            <a:r>
              <a:rPr lang="fr-CA" sz="2000" b="1" dirty="0">
                <a:latin typeface="Times New Roman" panose="02020603050405020304" pitchFamily="18" charset="0"/>
                <a:ea typeface="Times New Roman" panose="02020603050405020304" pitchFamily="18" charset="0"/>
              </a:rPr>
              <a:t>mars </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La rencontre pour les aidants naturels au restaurant de la Gare.</a:t>
            </a: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1143000" algn="l"/>
              </a:tabLst>
            </a:pPr>
            <a:r>
              <a:rPr lang="fr-CA" sz="2000" dirty="0">
                <a:latin typeface="Times New Roman" panose="02020603050405020304" pitchFamily="18" charset="0"/>
                <a:ea typeface="Times New Roman" panose="02020603050405020304" pitchFamily="18" charset="0"/>
              </a:rPr>
              <a:t>                                     </a:t>
            </a:r>
            <a:r>
              <a:rPr lang="fr-CA" sz="2000" b="1"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marL="1143000" indent="-1143000" algn="just">
              <a:spcAft>
                <a:spcPts val="0"/>
              </a:spcAft>
              <a:tabLst>
                <a:tab pos="1143000" algn="l"/>
              </a:tabLst>
            </a:pPr>
            <a:r>
              <a:rPr lang="fr-CA" sz="2000" b="1" dirty="0">
                <a:latin typeface="Times New Roman" panose="02020603050405020304" pitchFamily="18" charset="0"/>
                <a:ea typeface="Times New Roman" panose="02020603050405020304" pitchFamily="18" charset="0"/>
              </a:rPr>
              <a:t>Le </a:t>
            </a:r>
            <a:r>
              <a:rPr lang="fr-CA" sz="2000" b="1" dirty="0" smtClean="0">
                <a:latin typeface="Times New Roman" panose="02020603050405020304" pitchFamily="18" charset="0"/>
                <a:ea typeface="Times New Roman" panose="02020603050405020304" pitchFamily="18" charset="0"/>
              </a:rPr>
              <a:t>14 </a:t>
            </a:r>
            <a:r>
              <a:rPr lang="fr-CA" sz="2000" b="1" dirty="0">
                <a:latin typeface="Times New Roman" panose="02020603050405020304" pitchFamily="18" charset="0"/>
                <a:ea typeface="Times New Roman" panose="02020603050405020304" pitchFamily="18" charset="0"/>
              </a:rPr>
              <a:t>avril </a:t>
            </a:r>
            <a:r>
              <a:rPr lang="fr-CA" sz="2000" dirty="0">
                <a:latin typeface="Times New Roman" panose="02020603050405020304" pitchFamily="18" charset="0"/>
                <a:ea typeface="Times New Roman" panose="02020603050405020304" pitchFamily="18" charset="0"/>
              </a:rPr>
              <a:t>:	        Dîner </a:t>
            </a:r>
            <a:r>
              <a:rPr lang="fr-CA" sz="2000" dirty="0" smtClean="0">
                <a:latin typeface="Times New Roman" panose="02020603050405020304" pitchFamily="18" charset="0"/>
                <a:ea typeface="Times New Roman" panose="02020603050405020304" pitchFamily="18" charset="0"/>
              </a:rPr>
              <a:t>à l’Érablière des </a:t>
            </a:r>
            <a:r>
              <a:rPr lang="fr-CA" sz="2000" dirty="0">
                <a:latin typeface="Times New Roman" panose="02020603050405020304" pitchFamily="18" charset="0"/>
                <a:ea typeface="Times New Roman" panose="02020603050405020304" pitchFamily="18" charset="0"/>
              </a:rPr>
              <a:t>p</a:t>
            </a:r>
            <a:r>
              <a:rPr lang="fr-CA" sz="2000" dirty="0" smtClean="0">
                <a:latin typeface="Times New Roman" panose="02020603050405020304" pitchFamily="18" charset="0"/>
                <a:ea typeface="Times New Roman" panose="02020603050405020304" pitchFamily="18" charset="0"/>
              </a:rPr>
              <a:t>onts couverts.</a:t>
            </a:r>
          </a:p>
          <a:p>
            <a:pPr marL="1143000" indent="-1143000" algn="just">
              <a:spcAft>
                <a:spcPts val="0"/>
              </a:spcAft>
              <a:tabLst>
                <a:tab pos="1143000" algn="l"/>
              </a:tabLst>
            </a:pPr>
            <a:endParaRPr lang="fr-CA" sz="2000" dirty="0">
              <a:latin typeface="Times New Roman" panose="02020603050405020304" pitchFamily="18" charset="0"/>
              <a:ea typeface="Times New Roman" panose="02020603050405020304" pitchFamily="18" charset="0"/>
            </a:endParaRPr>
          </a:p>
          <a:p>
            <a:pPr marL="1143000" indent="-1143000" algn="just">
              <a:spcAft>
                <a:spcPts val="0"/>
              </a:spcAft>
              <a:tabLst>
                <a:tab pos="1143000" algn="l"/>
              </a:tabLst>
            </a:pPr>
            <a:r>
              <a:rPr lang="fr-CA" sz="2000" b="1" dirty="0" smtClean="0">
                <a:latin typeface="Times New Roman" panose="02020603050405020304" pitchFamily="18" charset="0"/>
                <a:ea typeface="Times New Roman" panose="02020603050405020304" pitchFamily="18" charset="0"/>
              </a:rPr>
              <a:t>Le 28 avril : </a:t>
            </a:r>
            <a:r>
              <a:rPr lang="fr-CA" sz="2000" dirty="0" smtClean="0">
                <a:latin typeface="Times New Roman" panose="02020603050405020304" pitchFamily="18" charset="0"/>
                <a:ea typeface="Times New Roman" panose="02020603050405020304" pitchFamily="18" charset="0"/>
              </a:rPr>
              <a:t>	        Dîner à la salle Maclaren de Mont-Laurier.</a:t>
            </a:r>
          </a:p>
          <a:p>
            <a:pPr marL="1143000" indent="-1143000" algn="just">
              <a:spcAft>
                <a:spcPts val="0"/>
              </a:spcAft>
              <a:tabLst>
                <a:tab pos="1143000" algn="l"/>
              </a:tabLst>
            </a:pPr>
            <a:r>
              <a:rPr lang="fr-CA" sz="2000" b="1" dirty="0">
                <a:latin typeface="Times New Roman" panose="02020603050405020304" pitchFamily="18" charset="0"/>
                <a:ea typeface="Times New Roman" panose="02020603050405020304" pitchFamily="18" charset="0"/>
              </a:rPr>
              <a:t>	</a:t>
            </a:r>
            <a:r>
              <a:rPr lang="fr-CA" sz="2000" b="1" dirty="0" smtClean="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Invité madame Mireille Ménard</a:t>
            </a:r>
          </a:p>
          <a:p>
            <a:pPr marL="1143000" indent="-1143000" algn="just">
              <a:spcAft>
                <a:spcPts val="0"/>
              </a:spcAft>
              <a:tabLst>
                <a:tab pos="1143000" algn="l"/>
              </a:tabLs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Assemblée générale sectorielle.</a:t>
            </a:r>
          </a:p>
          <a:p>
            <a:pPr marL="1143000" indent="-1143000" algn="just">
              <a:spcAft>
                <a:spcPts val="0"/>
              </a:spcAft>
              <a:tabLst>
                <a:tab pos="1143000" algn="l"/>
              </a:tabLst>
            </a:pPr>
            <a:endParaRPr lang="fr-CA" sz="2000" b="1" dirty="0" smtClean="0">
              <a:latin typeface="Times New Roman" panose="02020603050405020304" pitchFamily="18" charset="0"/>
              <a:ea typeface="Times New Roman" panose="02020603050405020304" pitchFamily="18" charset="0"/>
            </a:endParaRPr>
          </a:p>
          <a:p>
            <a:pPr marL="1143000" indent="-1143000" algn="just">
              <a:spcAft>
                <a:spcPts val="0"/>
              </a:spcAft>
              <a:tabLst>
                <a:tab pos="1143000" algn="l"/>
              </a:tabLst>
            </a:pPr>
            <a:r>
              <a:rPr lang="fr-CA" sz="2000" b="1" dirty="0" smtClean="0">
                <a:latin typeface="Times New Roman" panose="02020603050405020304" pitchFamily="18" charset="0"/>
                <a:ea typeface="Times New Roman" panose="02020603050405020304" pitchFamily="18" charset="0"/>
              </a:rPr>
              <a:t>Le 26 mai :</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A.G.R. à Blainville.</a:t>
            </a:r>
          </a:p>
          <a:p>
            <a:pPr marL="1143000" indent="-1143000" algn="just">
              <a:spcAft>
                <a:spcPts val="0"/>
              </a:spcAft>
              <a:tabLst>
                <a:tab pos="1143000" algn="l"/>
              </a:tabLst>
            </a:pPr>
            <a:endParaRPr lang="fr-CA" sz="2400" dirty="0">
              <a:latin typeface="Times New Roman" panose="02020603050405020304" pitchFamily="18" charset="0"/>
              <a:ea typeface="Times New Roman" panose="02020603050405020304" pitchFamily="18" charset="0"/>
            </a:endParaRPr>
          </a:p>
          <a:p>
            <a:pPr marL="1143000" indent="-1143000" algn="just">
              <a:spcAft>
                <a:spcPts val="0"/>
              </a:spcAft>
              <a:tabLst>
                <a:tab pos="1143000" algn="l"/>
                <a:tab pos="2243138" algn="l"/>
                <a:tab pos="2328863" algn="l"/>
              </a:tabLst>
            </a:pPr>
            <a:r>
              <a:rPr lang="fr-CA" sz="2000" b="1" dirty="0" smtClean="0">
                <a:latin typeface="Times New Roman" panose="02020603050405020304" pitchFamily="18" charset="0"/>
                <a:ea typeface="Times New Roman" panose="02020603050405020304" pitchFamily="18" charset="0"/>
              </a:rPr>
              <a:t>Le </a:t>
            </a:r>
            <a:r>
              <a:rPr lang="fr-CA" sz="2000" b="1" dirty="0">
                <a:latin typeface="Times New Roman" panose="02020603050405020304" pitchFamily="18" charset="0"/>
                <a:ea typeface="Times New Roman" panose="02020603050405020304" pitchFamily="18" charset="0"/>
              </a:rPr>
              <a:t>9</a:t>
            </a:r>
            <a:r>
              <a:rPr lang="fr-CA" sz="2000" b="1" dirty="0" smtClean="0">
                <a:latin typeface="Times New Roman" panose="02020603050405020304" pitchFamily="18" charset="0"/>
                <a:ea typeface="Times New Roman" panose="02020603050405020304" pitchFamily="18" charset="0"/>
              </a:rPr>
              <a:t> </a:t>
            </a:r>
            <a:r>
              <a:rPr lang="fr-CA" sz="2000" b="1" dirty="0">
                <a:latin typeface="Times New Roman" panose="02020603050405020304" pitchFamily="18" charset="0"/>
                <a:ea typeface="Times New Roman" panose="02020603050405020304" pitchFamily="18" charset="0"/>
              </a:rPr>
              <a:t>juin :  </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S’ajoutera </a:t>
            </a:r>
            <a:r>
              <a:rPr lang="fr-CA" sz="2000" dirty="0" smtClean="0">
                <a:latin typeface="Times New Roman" panose="02020603050405020304" pitchFamily="18" charset="0"/>
                <a:ea typeface="Times New Roman" panose="02020603050405020304" pitchFamily="18" charset="0"/>
              </a:rPr>
              <a:t>un 5 à </a:t>
            </a:r>
            <a:r>
              <a:rPr lang="fr-CA" sz="2000" dirty="0" smtClean="0">
                <a:latin typeface="Times New Roman" panose="02020603050405020304" pitchFamily="18" charset="0"/>
                <a:ea typeface="Times New Roman" panose="02020603050405020304" pitchFamily="18" charset="0"/>
              </a:rPr>
              <a:t>9 </a:t>
            </a:r>
            <a:r>
              <a:rPr lang="fr-CA" sz="2000" dirty="0">
                <a:latin typeface="Times New Roman" panose="02020603050405020304" pitchFamily="18" charset="0"/>
                <a:ea typeface="Times New Roman" panose="02020603050405020304" pitchFamily="18" charset="0"/>
              </a:rPr>
              <a:t>pour les passions des retraités et              </a:t>
            </a:r>
            <a:endParaRPr lang="fr-CA" sz="2400" dirty="0">
              <a:latin typeface="Times New Roman" panose="02020603050405020304" pitchFamily="18" charset="0"/>
              <a:ea typeface="Times New Roman" panose="02020603050405020304" pitchFamily="18" charset="0"/>
            </a:endParaRPr>
          </a:p>
          <a:p>
            <a:pPr marL="1143000" indent="-1143000" algn="just">
              <a:spcAft>
                <a:spcPts val="0"/>
              </a:spcAft>
              <a:tabLst>
                <a:tab pos="1143000" algn="l"/>
              </a:tabLs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retraitées à la salle Maclaren.</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933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50004" y="644939"/>
            <a:ext cx="10740981" cy="5078313"/>
          </a:xfrm>
          <a:prstGeom prst="rect">
            <a:avLst/>
          </a:prstGeom>
        </p:spPr>
        <p:txBody>
          <a:bodyPr wrap="square">
            <a:spAutoFit/>
          </a:bodyPr>
          <a:lstStyle/>
          <a:p>
            <a:pPr algn="just">
              <a:spcAft>
                <a:spcPts val="0"/>
              </a:spcAft>
              <a:tabLst>
                <a:tab pos="449580" algn="l"/>
              </a:tabLst>
            </a:pPr>
            <a:r>
              <a:rPr lang="fr-CA" b="1" u="sng" dirty="0">
                <a:latin typeface="Times New Roman" panose="02020603050405020304" pitchFamily="18" charset="0"/>
                <a:ea typeface="Times New Roman" panose="02020603050405020304" pitchFamily="18" charset="0"/>
              </a:rPr>
              <a:t>Les comités sectoriels</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b="1" dirty="0">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dirty="0">
                <a:latin typeface="Times New Roman" panose="02020603050405020304" pitchFamily="18" charset="0"/>
                <a:ea typeface="Times New Roman" panose="02020603050405020304" pitchFamily="18" charset="0"/>
              </a:rPr>
              <a:t>Les personnes responsables de ces comités participent aux réunions régionales et nous partagent les informations lors des dîners ou par le biais du journal Croque la Vie.</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dirty="0">
                <a:solidFill>
                  <a:srgbClr val="000000"/>
                </a:solidFill>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pPr>
              <a:spcAft>
                <a:spcPts val="0"/>
              </a:spcAft>
            </a:pPr>
            <a:r>
              <a:rPr lang="fr-CA" b="1" u="sng" dirty="0">
                <a:solidFill>
                  <a:srgbClr val="000000"/>
                </a:solidFill>
                <a:latin typeface="Times New Roman" panose="02020603050405020304" pitchFamily="18" charset="0"/>
                <a:ea typeface="Times New Roman" panose="02020603050405020304" pitchFamily="18" charset="0"/>
              </a:rPr>
              <a:t>Comité des assurances</a:t>
            </a:r>
            <a:r>
              <a:rPr lang="fr-CA" b="1" dirty="0">
                <a:solidFill>
                  <a:srgbClr val="000000"/>
                </a:solidFill>
                <a:latin typeface="Times New Roman" panose="02020603050405020304" pitchFamily="18" charset="0"/>
                <a:ea typeface="Times New Roman" panose="02020603050405020304" pitchFamily="18" charset="0"/>
              </a:rPr>
              <a:t> </a:t>
            </a:r>
            <a:r>
              <a:rPr lang="fr-CA" dirty="0">
                <a:solidFill>
                  <a:srgbClr val="000000"/>
                </a:solidFill>
                <a:latin typeface="Times New Roman" panose="02020603050405020304" pitchFamily="18" charset="0"/>
                <a:ea typeface="Times New Roman" panose="02020603050405020304" pitchFamily="18" charset="0"/>
              </a:rPr>
              <a:t>: </a:t>
            </a:r>
            <a:endParaRPr lang="fr-CA" dirty="0">
              <a:latin typeface="Times New Roman" panose="02020603050405020304" pitchFamily="18" charset="0"/>
              <a:ea typeface="Times New Roman" panose="02020603050405020304" pitchFamily="18" charset="0"/>
            </a:endParaRPr>
          </a:p>
          <a:p>
            <a:pPr>
              <a:spcAft>
                <a:spcPts val="0"/>
              </a:spcAft>
            </a:pPr>
            <a:r>
              <a:rPr lang="fr-CA" dirty="0">
                <a:solidFill>
                  <a:srgbClr val="000000"/>
                </a:solidFill>
                <a:latin typeface="Times New Roman" panose="02020603050405020304" pitchFamily="18" charset="0"/>
                <a:ea typeface="Times New Roman" panose="02020603050405020304" pitchFamily="18" charset="0"/>
              </a:rPr>
              <a:t> </a:t>
            </a:r>
            <a:endParaRPr lang="fr-CA" dirty="0">
              <a:latin typeface="Times New Roman" panose="02020603050405020304" pitchFamily="18" charset="0"/>
              <a:ea typeface="Times New Roman" panose="02020603050405020304" pitchFamily="18" charset="0"/>
            </a:endParaRPr>
          </a:p>
          <a:p>
            <a:pPr>
              <a:spcAft>
                <a:spcPts val="0"/>
              </a:spcAft>
            </a:pPr>
            <a:r>
              <a:rPr lang="fr-FR" dirty="0" smtClean="0">
                <a:solidFill>
                  <a:srgbClr val="000000"/>
                </a:solidFill>
                <a:latin typeface="Times New Roman" panose="02020603050405020304" pitchFamily="18" charset="0"/>
                <a:ea typeface="Times New Roman" panose="02020603050405020304" pitchFamily="18" charset="0"/>
              </a:rPr>
              <a:t>À l’automne 2015, s’est tenue à Mont-Laurier une session d’information sur les assurances SSQ. Cette réunion a été possible grâce à M. Michel de Coucy qui a animé cette session. Cette journée avait pour but d’informer le plus de membres possible demeurant en régions éloignées.</a:t>
            </a:r>
          </a:p>
          <a:p>
            <a:pPr>
              <a:spcAft>
                <a:spcPts val="0"/>
              </a:spcAft>
            </a:pPr>
            <a:r>
              <a:rPr lang="fr-FR" dirty="0" smtClean="0">
                <a:solidFill>
                  <a:srgbClr val="000000"/>
                </a:solidFill>
                <a:latin typeface="Times New Roman" panose="02020603050405020304" pitchFamily="18" charset="0"/>
                <a:ea typeface="Times New Roman" panose="02020603050405020304" pitchFamily="18" charset="0"/>
              </a:rPr>
              <a:t>En février 2016, j’ai participé à une réunion provinciale des responsables des assurances. L’objectif de cette session étant de fournir la même information et de définir le rôle des responsables locaux des assurances.</a:t>
            </a:r>
          </a:p>
          <a:p>
            <a:pPr>
              <a:spcAft>
                <a:spcPts val="0"/>
              </a:spcAft>
            </a:pPr>
            <a:r>
              <a:rPr lang="fr-FR" dirty="0" smtClean="0">
                <a:solidFill>
                  <a:srgbClr val="000000"/>
                </a:solidFill>
                <a:latin typeface="Times New Roman" panose="02020603050405020304" pitchFamily="18" charset="0"/>
                <a:ea typeface="Times New Roman" panose="02020603050405020304" pitchFamily="18" charset="0"/>
              </a:rPr>
              <a:t>Le comité régional a tenu quatre réunions à Blainville pour nous informer des modifications à notre régime d’assurance (maladie, voyage, vie).</a:t>
            </a:r>
            <a:r>
              <a:rPr lang="fr-FR" dirty="0">
                <a:solidFill>
                  <a:srgbClr val="000000"/>
                </a:solidFill>
                <a:latin typeface="Times New Roman" panose="02020603050405020304" pitchFamily="18" charset="0"/>
                <a:ea typeface="Times New Roman" panose="02020603050405020304" pitchFamily="18" charset="0"/>
              </a:rPr>
              <a:t> </a:t>
            </a:r>
            <a:endParaRPr lang="fr-CA" dirty="0">
              <a:latin typeface="Times New Roman" panose="02020603050405020304" pitchFamily="18" charset="0"/>
              <a:ea typeface="Times New Roman" panose="02020603050405020304" pitchFamily="18" charset="0"/>
            </a:endParaRPr>
          </a:p>
          <a:p>
            <a:pPr>
              <a:spcAft>
                <a:spcPts val="0"/>
              </a:spcAft>
            </a:pPr>
            <a:r>
              <a:rPr lang="fr-CA" dirty="0" smtClean="0">
                <a:latin typeface="Times New Roman" panose="02020603050405020304" pitchFamily="18" charset="0"/>
                <a:ea typeface="Times New Roman" panose="02020603050405020304" pitchFamily="18" charset="0"/>
              </a:rPr>
              <a:t>J’ai aussi répondu à plusieurs demandes d’informations de membres par téléphone.</a:t>
            </a:r>
          </a:p>
          <a:p>
            <a:pPr>
              <a:spcAft>
                <a:spcPts val="0"/>
              </a:spcAft>
            </a:pPr>
            <a:r>
              <a:rPr lang="fr-CA" dirty="0" smtClean="0">
                <a:latin typeface="Times New Roman" panose="02020603050405020304" pitchFamily="18" charset="0"/>
                <a:ea typeface="Times New Roman" panose="02020603050405020304" pitchFamily="18" charset="0"/>
              </a:rPr>
              <a:t>J’encourage les membres à s’inscrire au site accès SSQ assurés.</a:t>
            </a:r>
          </a:p>
          <a:p>
            <a:pPr>
              <a:spcAft>
                <a:spcPts val="0"/>
              </a:spcAft>
            </a:pPr>
            <a:endParaRPr lang="fr-CA" dirty="0">
              <a:latin typeface="Times New Roman" panose="02020603050405020304" pitchFamily="18" charset="0"/>
              <a:ea typeface="Times New Roman" panose="02020603050405020304" pitchFamily="18" charset="0"/>
            </a:endParaRPr>
          </a:p>
          <a:p>
            <a:pPr>
              <a:spcAft>
                <a:spcPts val="0"/>
              </a:spcAft>
            </a:pPr>
            <a:r>
              <a:rPr lang="fr-FR" b="1" dirty="0">
                <a:solidFill>
                  <a:srgbClr val="000000"/>
                </a:solidFill>
                <a:latin typeface="Times New Roman" panose="02020603050405020304" pitchFamily="18" charset="0"/>
                <a:ea typeface="Times New Roman" panose="02020603050405020304" pitchFamily="18" charset="0"/>
              </a:rPr>
              <a:t>René </a:t>
            </a:r>
            <a:r>
              <a:rPr lang="fr-FR" b="1" dirty="0" smtClean="0">
                <a:solidFill>
                  <a:srgbClr val="000000"/>
                </a:solidFill>
                <a:latin typeface="Times New Roman" panose="02020603050405020304" pitchFamily="18" charset="0"/>
                <a:ea typeface="Times New Roman" panose="02020603050405020304" pitchFamily="18" charset="0"/>
              </a:rPr>
              <a:t>Nicole</a:t>
            </a:r>
            <a:r>
              <a:rPr lang="fr-FR" dirty="0" smtClean="0">
                <a:solidFill>
                  <a:srgbClr val="000000"/>
                </a:solidFill>
                <a:latin typeface="Times New Roman" panose="02020603050405020304" pitchFamily="18" charset="0"/>
                <a:ea typeface="Times New Roman" panose="02020603050405020304" pitchFamily="18" charset="0"/>
              </a:rPr>
              <a:t>,</a:t>
            </a:r>
            <a:r>
              <a:rPr lang="fr-FR" dirty="0">
                <a:solidFill>
                  <a:srgbClr val="000000"/>
                </a:solidFill>
                <a:latin typeface="Times New Roman" panose="02020603050405020304" pitchFamily="18" charset="0"/>
                <a:ea typeface="Times New Roman" panose="02020603050405020304" pitchFamily="18" charset="0"/>
              </a:rPr>
              <a:t> responsable 819-623-4491</a:t>
            </a:r>
            <a:endParaRPr lang="fr-C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740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86090" y="486340"/>
            <a:ext cx="10612192" cy="5878532"/>
          </a:xfrm>
          <a:prstGeom prst="rect">
            <a:avLst/>
          </a:prstGeom>
        </p:spPr>
        <p:txBody>
          <a:bodyPr wrap="square">
            <a:spAutoFit/>
          </a:bodyPr>
          <a:lstStyle/>
          <a:p>
            <a:pPr algn="just">
              <a:spcAft>
                <a:spcPts val="0"/>
              </a:spcAft>
              <a:tabLst>
                <a:tab pos="449580" algn="l"/>
              </a:tabLst>
            </a:pPr>
            <a:r>
              <a:rPr lang="fr-CA" b="1" u="sng" dirty="0">
                <a:latin typeface="Times New Roman" panose="02020603050405020304" pitchFamily="18" charset="0"/>
                <a:ea typeface="Times New Roman" panose="02020603050405020304" pitchFamily="18" charset="0"/>
              </a:rPr>
              <a:t>Comité retraite et indexation</a:t>
            </a:r>
            <a:endParaRPr lang="fr-CA" sz="2000" dirty="0">
              <a:latin typeface="Times New Roman" panose="02020603050405020304" pitchFamily="18" charset="0"/>
              <a:ea typeface="Times New Roman" panose="02020603050405020304" pitchFamily="18" charset="0"/>
            </a:endParaRPr>
          </a:p>
          <a:p>
            <a:pPr>
              <a:spcAft>
                <a:spcPts val="0"/>
              </a:spcAft>
            </a:pPr>
            <a:r>
              <a:rPr lang="fr-CA" dirty="0">
                <a:latin typeface="Times New Roman" panose="02020603050405020304" pitchFamily="18" charset="0"/>
                <a:ea typeface="Times New Roman" panose="02020603050405020304" pitchFamily="18" charset="0"/>
              </a:rPr>
              <a:t> </a:t>
            </a:r>
          </a:p>
          <a:p>
            <a:r>
              <a:rPr lang="fr-FR" sz="1600" dirty="0" smtClean="0">
                <a:solidFill>
                  <a:srgbClr val="000000"/>
                </a:solidFill>
                <a:latin typeface="Times New Roman" panose="02020603050405020304" pitchFamily="18" charset="0"/>
                <a:ea typeface="Times New Roman" panose="02020603050405020304" pitchFamily="18" charset="0"/>
              </a:rPr>
              <a:t>Vous avez pu lire dans le Croque la Vie de novembre 2015 les capsules que le comité « salarial » a retenues afin de contrer la désinformation.</a:t>
            </a:r>
          </a:p>
          <a:p>
            <a:r>
              <a:rPr lang="fr-FR" sz="1600" dirty="0" smtClean="0">
                <a:solidFill>
                  <a:srgbClr val="000000"/>
                </a:solidFill>
                <a:latin typeface="Times New Roman" panose="02020603050405020304" pitchFamily="18" charset="0"/>
                <a:ea typeface="Times New Roman" panose="02020603050405020304" pitchFamily="18" charset="0"/>
              </a:rPr>
              <a:t>Ces capsules ont paru sous le titre Capsule santé. Elles rappellent qu’il est </a:t>
            </a:r>
            <a:r>
              <a:rPr lang="fr-FR" sz="1600" dirty="0" smtClean="0">
                <a:solidFill>
                  <a:srgbClr val="000000"/>
                </a:solidFill>
                <a:effectLst>
                  <a:glow rad="101600">
                    <a:srgbClr val="FFFF00">
                      <a:alpha val="60000"/>
                    </a:srgbClr>
                  </a:glow>
                </a:effectLst>
                <a:latin typeface="Times New Roman" panose="02020603050405020304" pitchFamily="18" charset="0"/>
                <a:ea typeface="Times New Roman" panose="02020603050405020304" pitchFamily="18" charset="0"/>
              </a:rPr>
              <a:t>faux</a:t>
            </a:r>
            <a:r>
              <a:rPr lang="fr-FR" sz="1600" dirty="0" smtClean="0">
                <a:solidFill>
                  <a:srgbClr val="000000"/>
                </a:solidFill>
                <a:latin typeface="Times New Roman" panose="02020603050405020304" pitchFamily="18" charset="0"/>
                <a:ea typeface="Times New Roman" panose="02020603050405020304" pitchFamily="18" charset="0"/>
              </a:rPr>
              <a:t> de dire que la santé coute cher à cause des personnes âgées, que ce sont les citoyens qui paient les pensions des personnes retraitées de la fonction publique… que les aînées ne sont pas très utiles à la société… que les retraités sont une charge pour la société et que les retraités de la fonction publique sont « gras dur ».</a:t>
            </a:r>
          </a:p>
          <a:p>
            <a:r>
              <a:rPr lang="fr-FR" sz="1600" dirty="0" smtClean="0">
                <a:solidFill>
                  <a:srgbClr val="000000"/>
                </a:solidFill>
                <a:latin typeface="Times New Roman" panose="02020603050405020304" pitchFamily="18" charset="0"/>
                <a:ea typeface="Times New Roman" panose="02020603050405020304" pitchFamily="18" charset="0"/>
              </a:rPr>
              <a:t>J’ai aussi participé à la journée de formation organisée par le national à Québec. Ils nous ont parlé de la coordination CARRA RRQ à 65 ans (comme si on pouvait oublier).</a:t>
            </a:r>
          </a:p>
          <a:p>
            <a:r>
              <a:rPr lang="fr-FR" sz="1600" dirty="0" smtClean="0">
                <a:solidFill>
                  <a:srgbClr val="000000"/>
                </a:solidFill>
                <a:latin typeface="Times New Roman" panose="02020603050405020304" pitchFamily="18" charset="0"/>
                <a:ea typeface="Times New Roman" panose="02020603050405020304" pitchFamily="18" charset="0"/>
              </a:rPr>
              <a:t>Ils ont confirmé la bonne santé du RREGOP et remémoré que le RREGOP fait rouler l’économie du Québec, car les cotisations sont déposées à la Caisse de dépôt et placement du Québec.</a:t>
            </a:r>
          </a:p>
          <a:p>
            <a:r>
              <a:rPr lang="fr-FR" sz="1600" dirty="0" smtClean="0">
                <a:solidFill>
                  <a:srgbClr val="000000"/>
                </a:solidFill>
                <a:latin typeface="Times New Roman" panose="02020603050405020304" pitchFamily="18" charset="0"/>
                <a:ea typeface="Times New Roman" panose="02020603050405020304" pitchFamily="18" charset="0"/>
              </a:rPr>
              <a:t>Nous avons revu comment l’indexation!!! </a:t>
            </a:r>
            <a:r>
              <a:rPr lang="fr-FR" sz="1600" dirty="0">
                <a:solidFill>
                  <a:srgbClr val="000000"/>
                </a:solidFill>
                <a:latin typeface="Times New Roman" panose="02020603050405020304" pitchFamily="18" charset="0"/>
                <a:ea typeface="Times New Roman" panose="02020603050405020304" pitchFamily="18" charset="0"/>
              </a:rPr>
              <a:t>e</a:t>
            </a:r>
            <a:r>
              <a:rPr lang="fr-FR" sz="1600" dirty="0" smtClean="0">
                <a:solidFill>
                  <a:srgbClr val="000000"/>
                </a:solidFill>
                <a:latin typeface="Times New Roman" panose="02020603050405020304" pitchFamily="18" charset="0"/>
                <a:ea typeface="Times New Roman" panose="02020603050405020304" pitchFamily="18" charset="0"/>
              </a:rPr>
              <a:t>st calculée. La feuille que nous recevons chaque année.</a:t>
            </a:r>
          </a:p>
          <a:p>
            <a:r>
              <a:rPr lang="fr-FR" sz="1600" dirty="0" smtClean="0">
                <a:solidFill>
                  <a:srgbClr val="000000"/>
                </a:solidFill>
                <a:latin typeface="Times New Roman" panose="02020603050405020304" pitchFamily="18" charset="0"/>
                <a:ea typeface="Times New Roman" panose="02020603050405020304" pitchFamily="18" charset="0"/>
              </a:rPr>
              <a:t>Un actuaire nous démontré que les finances du Québec ne sont pas dramatiques comme on a voulu nous le faire croire par le biais de la dette.</a:t>
            </a:r>
          </a:p>
          <a:p>
            <a:r>
              <a:rPr lang="fr-FR" sz="1600" dirty="0" smtClean="0">
                <a:solidFill>
                  <a:srgbClr val="000000"/>
                </a:solidFill>
                <a:latin typeface="Times New Roman" panose="02020603050405020304" pitchFamily="18" charset="0"/>
                <a:ea typeface="Times New Roman" panose="02020603050405020304" pitchFamily="18" charset="0"/>
              </a:rPr>
              <a:t>J’ai aussi assisté aux conférences sur la coordination de la RRQ et CARRA, des soins en fin de vie. Je vous conseille fortement de faire venir le formulaire afin que vos choix soient respectés et faciliter la vie de vos proches. </a:t>
            </a:r>
          </a:p>
          <a:p>
            <a:endParaRPr lang="fr-FR" sz="1600" dirty="0" smtClean="0">
              <a:solidFill>
                <a:srgbClr val="000000"/>
              </a:solidFill>
              <a:latin typeface="Times New Roman" panose="02020603050405020304" pitchFamily="18" charset="0"/>
              <a:ea typeface="Times New Roman" panose="02020603050405020304" pitchFamily="18" charset="0"/>
            </a:endParaRPr>
          </a:p>
          <a:p>
            <a:r>
              <a:rPr lang="fr-FR" sz="1600" dirty="0" smtClean="0">
                <a:solidFill>
                  <a:srgbClr val="000000"/>
                </a:solidFill>
                <a:latin typeface="Times New Roman" panose="02020603050405020304" pitchFamily="18" charset="0"/>
                <a:ea typeface="Times New Roman" panose="02020603050405020304" pitchFamily="18" charset="0"/>
              </a:rPr>
              <a:t>Je vous souhaite la meilleure vie possible</a:t>
            </a:r>
          </a:p>
          <a:p>
            <a:endParaRPr lang="fr-FR" sz="1600" dirty="0" smtClean="0">
              <a:solidFill>
                <a:srgbClr val="000000"/>
              </a:solidFill>
              <a:latin typeface="Times New Roman" panose="02020603050405020304" pitchFamily="18" charset="0"/>
              <a:ea typeface="Times New Roman" panose="02020603050405020304" pitchFamily="18" charset="0"/>
            </a:endParaRPr>
          </a:p>
          <a:p>
            <a:r>
              <a:rPr lang="fr-FR" sz="1600" b="1" dirty="0" smtClean="0">
                <a:solidFill>
                  <a:srgbClr val="000000"/>
                </a:solidFill>
                <a:latin typeface="Times New Roman" panose="02020603050405020304" pitchFamily="18" charset="0"/>
                <a:ea typeface="Times New Roman" panose="02020603050405020304" pitchFamily="18" charset="0"/>
              </a:rPr>
              <a:t>Danièle Hotte</a:t>
            </a:r>
            <a:r>
              <a:rPr lang="fr-FR" sz="1600" dirty="0" smtClean="0">
                <a:solidFill>
                  <a:srgbClr val="000000"/>
                </a:solidFill>
                <a:latin typeface="Times New Roman" panose="02020603050405020304" pitchFamily="18" charset="0"/>
                <a:ea typeface="Times New Roman" panose="02020603050405020304" pitchFamily="18" charset="0"/>
              </a:rPr>
              <a:t>, responsable</a:t>
            </a:r>
            <a:endParaRPr lang="fr-FR" sz="1600" b="1" dirty="0" smtClean="0">
              <a:solidFill>
                <a:srgbClr val="000000"/>
              </a:solidFill>
              <a:latin typeface="Times New Roman" panose="02020603050405020304" pitchFamily="18" charset="0"/>
              <a:ea typeface="Times New Roman" panose="02020603050405020304" pitchFamily="18" charset="0"/>
            </a:endParaRPr>
          </a:p>
          <a:p>
            <a:r>
              <a:rPr lang="fr-FR" sz="1600" dirty="0" smtClean="0">
                <a:solidFill>
                  <a:srgbClr val="000000"/>
                </a:solidFill>
                <a:latin typeface="Times New Roman" panose="02020603050405020304" pitchFamily="18" charset="0"/>
                <a:ea typeface="Times New Roman" panose="02020603050405020304" pitchFamily="18" charset="0"/>
              </a:rPr>
              <a:t>819-623-2790</a:t>
            </a:r>
            <a:r>
              <a:rPr lang="fr-FR" dirty="0">
                <a:solidFill>
                  <a:srgbClr val="000000"/>
                </a:solidFill>
                <a:latin typeface="Times New Roman" panose="02020603050405020304" pitchFamily="18" charset="0"/>
                <a:ea typeface="Times New Roman" panose="02020603050405020304" pitchFamily="18" charset="0"/>
              </a:rPr>
              <a:t/>
            </a:r>
            <a:br>
              <a:rPr lang="fr-FR" dirty="0">
                <a:solidFill>
                  <a:srgbClr val="000000"/>
                </a:solidFill>
                <a:latin typeface="Times New Roman" panose="02020603050405020304" pitchFamily="18" charset="0"/>
                <a:ea typeface="Times New Roman" panose="02020603050405020304" pitchFamily="18" charset="0"/>
              </a:rPr>
            </a:br>
            <a:endParaRPr lang="fr-CA" dirty="0"/>
          </a:p>
        </p:txBody>
      </p:sp>
    </p:spTree>
    <p:extLst>
      <p:ext uri="{BB962C8B-B14F-4D97-AF65-F5344CB8AC3E}">
        <p14:creationId xmlns:p14="http://schemas.microsoft.com/office/powerpoint/2010/main" val="220204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74382" y="1270131"/>
            <a:ext cx="10380372" cy="4216539"/>
          </a:xfrm>
          <a:prstGeom prst="rect">
            <a:avLst/>
          </a:prstGeom>
        </p:spPr>
        <p:txBody>
          <a:bodyPr wrap="square">
            <a:spAutoFit/>
          </a:bodyPr>
          <a:lstStyle/>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Comité des communications</a:t>
            </a:r>
            <a:r>
              <a:rPr lang="fr-CA" sz="2000" b="1" dirty="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Monsieur </a:t>
            </a:r>
            <a:r>
              <a:rPr lang="fr-CA" sz="2000" b="1" dirty="0">
                <a:latin typeface="Times New Roman" panose="02020603050405020304" pitchFamily="18" charset="0"/>
                <a:ea typeface="Times New Roman" panose="02020603050405020304" pitchFamily="18" charset="0"/>
              </a:rPr>
              <a:t>Serge </a:t>
            </a:r>
            <a:r>
              <a:rPr lang="fr-CA" sz="2000" b="1" dirty="0" err="1">
                <a:latin typeface="Times New Roman" panose="02020603050405020304" pitchFamily="18" charset="0"/>
                <a:ea typeface="Times New Roman" panose="02020603050405020304" pitchFamily="18" charset="0"/>
              </a:rPr>
              <a:t>Nantel</a:t>
            </a:r>
            <a:r>
              <a:rPr lang="fr-CA" sz="2000" dirty="0">
                <a:latin typeface="Times New Roman" panose="02020603050405020304" pitchFamily="18" charset="0"/>
                <a:ea typeface="Times New Roman" panose="02020603050405020304" pitchFamily="18" charset="0"/>
              </a:rPr>
              <a:t> est responsable des communications et aussi de notre journal Croque la Vie, qui paraît trois fois par année. Mme Danièle Hotte assure l’envoi du journal. La correction finale est assurée par Mme Lisette Racine.</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endParaRPr lang="fr-CA" sz="2000" u="sng" dirty="0" smtClean="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smtClean="0">
                <a:latin typeface="Times New Roman" panose="02020603050405020304" pitchFamily="18" charset="0"/>
                <a:ea typeface="Times New Roman" panose="02020603050405020304" pitchFamily="18" charset="0"/>
              </a:rPr>
              <a:t>Monsieur </a:t>
            </a:r>
            <a:r>
              <a:rPr lang="fr-CA" sz="2000" b="1" dirty="0">
                <a:latin typeface="Times New Roman" panose="02020603050405020304" pitchFamily="18" charset="0"/>
                <a:ea typeface="Times New Roman" panose="02020603050405020304" pitchFamily="18" charset="0"/>
              </a:rPr>
              <a:t>Jacques Lebel</a:t>
            </a:r>
            <a:r>
              <a:rPr lang="fr-CA" sz="2000" dirty="0">
                <a:latin typeface="Times New Roman" panose="02020603050405020304" pitchFamily="18" charset="0"/>
                <a:ea typeface="Times New Roman" panose="02020603050405020304" pitchFamily="18" charset="0"/>
              </a:rPr>
              <a:t> assume la responsabilité de notre site w</a:t>
            </a:r>
            <a:r>
              <a:rPr lang="fr-CA" sz="2000" dirty="0" smtClean="0">
                <a:latin typeface="Times New Roman" panose="02020603050405020304" pitchFamily="18" charset="0"/>
                <a:ea typeface="Times New Roman" panose="02020603050405020304" pitchFamily="18" charset="0"/>
              </a:rPr>
              <a:t>eb. À l’automne, nous avons eu une formation du provincial par M. Dominic Provost qui nous a proposé un nouveau programme pour les sites web sectoriels.</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smtClean="0">
                <a:latin typeface="Times New Roman" panose="02020603050405020304" pitchFamily="18" charset="0"/>
                <a:ea typeface="Times New Roman" panose="02020603050405020304" pitchFamily="18" charset="0"/>
              </a:rPr>
              <a:t>Nous </a:t>
            </a:r>
            <a:r>
              <a:rPr lang="fr-CA" sz="2000" dirty="0">
                <a:latin typeface="Times New Roman" panose="02020603050405020304" pitchFamily="18" charset="0"/>
                <a:ea typeface="Times New Roman" panose="02020603050405020304" pitchFamily="18" charset="0"/>
              </a:rPr>
              <a:t>vous invitons à le visiter le plus souvent possible, car il est très intéressant</a:t>
            </a:r>
            <a:r>
              <a:rPr lang="fr-CA" sz="2000" dirty="0" smtClean="0">
                <a:latin typeface="Times New Roman" panose="02020603050405020304" pitchFamily="18" charset="0"/>
                <a:ea typeface="Times New Roman" panose="02020603050405020304" pitchFamily="18" charset="0"/>
              </a:rPr>
              <a:t>.</a:t>
            </a:r>
          </a:p>
          <a:p>
            <a:pPr algn="just">
              <a:tabLst>
                <a:tab pos="449580" algn="l"/>
              </a:tabLst>
            </a:pPr>
            <a:r>
              <a:rPr lang="fr-CA" sz="2400" i="1" u="sng" dirty="0">
                <a:solidFill>
                  <a:srgbClr val="0000FF"/>
                </a:solidFill>
                <a:latin typeface="Times New Roman" panose="02020603050405020304" pitchFamily="18" charset="0"/>
                <a:ea typeface="Times New Roman" panose="02020603050405020304" pitchFamily="18" charset="0"/>
              </a:rPr>
              <a:t>http://</a:t>
            </a:r>
            <a:r>
              <a:rPr lang="fr-CA" sz="2400" i="1" u="sng" dirty="0" smtClean="0">
                <a:solidFill>
                  <a:srgbClr val="0000FF"/>
                </a:solidFill>
                <a:latin typeface="Times New Roman" panose="02020603050405020304" pitchFamily="18" charset="0"/>
                <a:ea typeface="Times New Roman" panose="02020603050405020304" pitchFamily="18" charset="0"/>
              </a:rPr>
              <a:t>hautesrivieres.areq.lacsq.org</a:t>
            </a:r>
            <a:r>
              <a:rPr lang="fr-CA" sz="2400" i="1" u="sng" dirty="0" smtClean="0">
                <a:latin typeface="Times New Roman" panose="02020603050405020304" pitchFamily="18" charset="0"/>
                <a:ea typeface="Times New Roman" panose="02020603050405020304" pitchFamily="18" charset="0"/>
              </a:rPr>
              <a:t> </a:t>
            </a:r>
            <a:r>
              <a:rPr lang="fr-CA" sz="2400" dirty="0" smtClean="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1271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017430" y="692031"/>
            <a:ext cx="10470524" cy="4893647"/>
          </a:xfrm>
          <a:prstGeom prst="rect">
            <a:avLst/>
          </a:prstGeom>
        </p:spPr>
        <p:txBody>
          <a:bodyPr wrap="square">
            <a:spAutoFit/>
          </a:bodyPr>
          <a:lstStyle/>
          <a:p>
            <a:pPr algn="just">
              <a:spcAft>
                <a:spcPts val="0"/>
              </a:spcAft>
              <a:tabLst>
                <a:tab pos="449580" algn="l"/>
              </a:tabLst>
            </a:pPr>
            <a:r>
              <a:rPr lang="fr-CA" sz="2400" b="1" u="sng" dirty="0">
                <a:latin typeface="Times New Roman" panose="02020603050405020304" pitchFamily="18" charset="0"/>
                <a:ea typeface="Times New Roman" panose="02020603050405020304" pitchFamily="18" charset="0"/>
              </a:rPr>
              <a:t>Comité condition des femmes</a:t>
            </a:r>
            <a:r>
              <a:rPr lang="fr-CA" sz="2400" u="sng" dirty="0">
                <a:latin typeface="Times New Roman" panose="02020603050405020304" pitchFamily="18" charset="0"/>
                <a:ea typeface="Times New Roman" panose="02020603050405020304" pitchFamily="18" charset="0"/>
              </a:rPr>
              <a:t> :                                              </a:t>
            </a:r>
            <a:endParaRPr lang="fr-CA" sz="2800" dirty="0">
              <a:latin typeface="Times New Roman" panose="02020603050405020304" pitchFamily="18" charset="0"/>
              <a:ea typeface="Times New Roman" panose="02020603050405020304" pitchFamily="18" charset="0"/>
            </a:endParaRPr>
          </a:p>
          <a:p>
            <a:pPr algn="just">
              <a:spcAft>
                <a:spcPts val="0"/>
              </a:spcAft>
            </a:pPr>
            <a:r>
              <a:rPr lang="fr-CA" sz="2400" u="sng" kern="150" dirty="0">
                <a:latin typeface="Times New Roman" panose="02020603050405020304" pitchFamily="18" charset="0"/>
                <a:ea typeface="SimSun" panose="02010600030101010101" pitchFamily="2" charset="-122"/>
                <a:cs typeface="Times New Roman" panose="02020603050405020304" pitchFamily="18" charset="0"/>
              </a:rPr>
              <a:t>  </a:t>
            </a:r>
            <a:r>
              <a:rPr lang="fr-CA" sz="2400" kern="150" dirty="0">
                <a:latin typeface="Times New Roman" panose="02020603050405020304" pitchFamily="18" charset="0"/>
                <a:ea typeface="SimSun" panose="02010600030101010101" pitchFamily="2" charset="-122"/>
                <a:cs typeface="Times New Roman" panose="02020603050405020304" pitchFamily="18" charset="0"/>
              </a:rPr>
              <a:t>                   </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Participation aux rencontres du comité consultatif régional à Blainville</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Conférence/atelier sur l’âgisme</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Conférence sur la fiscalité des aînés</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Conférence sur les aidants naturels et le vieillissement par l’APPUI</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Conférence donnée par le centre d’aide et de lutte contre les agressions à caractère sexuel</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Participation à la rencontre nationale des responsables régionales et sectorielles à Québec</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Conférence/atelier : préjugés sur les femmes aînées</a:t>
            </a:r>
          </a:p>
          <a:p>
            <a:pPr>
              <a:lnSpc>
                <a:spcPct val="150000"/>
              </a:lnSpc>
              <a:spcAft>
                <a:spcPts val="0"/>
              </a:spcAft>
            </a:pPr>
            <a:r>
              <a:rPr lang="fr-CA" sz="2200" dirty="0" smtClean="0">
                <a:latin typeface="Times New Roman" panose="02020603050405020304" pitchFamily="18" charset="0"/>
                <a:ea typeface="Times New Roman" panose="02020603050405020304" pitchFamily="18" charset="0"/>
              </a:rPr>
              <a:t>Le manifeste des femmes présenté par madame Léa Cousineau</a:t>
            </a:r>
          </a:p>
        </p:txBody>
      </p:sp>
    </p:spTree>
    <p:extLst>
      <p:ext uri="{BB962C8B-B14F-4D97-AF65-F5344CB8AC3E}">
        <p14:creationId xmlns:p14="http://schemas.microsoft.com/office/powerpoint/2010/main" val="2681538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78793" y="263654"/>
            <a:ext cx="10625071" cy="5386090"/>
          </a:xfrm>
          <a:prstGeom prst="rect">
            <a:avLst/>
          </a:prstGeom>
        </p:spPr>
        <p:txBody>
          <a:bodyPr wrap="square">
            <a:spAutoFit/>
          </a:bodyPr>
          <a:lstStyle/>
          <a:p>
            <a:pPr algn="just">
              <a:spcAft>
                <a:spcPts val="600"/>
              </a:spcAft>
            </a:pPr>
            <a:r>
              <a:rPr lang="fr-CA" sz="2200" dirty="0">
                <a:latin typeface="Times New Roman" panose="02020603050405020304" pitchFamily="18" charset="0"/>
                <a:ea typeface="Times New Roman" panose="02020603050405020304" pitchFamily="18" charset="0"/>
              </a:rPr>
              <a:t>Journée internationale de commémoration et d’action contre la violence faite aux femmes</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Cette journée du 6 décembre a été soulignée lors du dîner de Noël qui a eu lieu le 11 décembre.</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Cette année un ruban vert a été ajouté au ruban blanc du souvenir pour souligner l’importance de l’espoir dans l’avenir et dans l’amélioration de la situation des femmes victimes de violence.</a:t>
            </a:r>
          </a:p>
          <a:p>
            <a:pPr marL="342900" indent="-342900" algn="just">
              <a:spcAft>
                <a:spcPts val="0"/>
              </a:spcAft>
              <a:buFont typeface="Wingdings" panose="05000000000000000000" pitchFamily="2" charset="2"/>
              <a:buChar char="§"/>
            </a:pPr>
            <a:endParaRPr lang="fr-CA" sz="2000" kern="150" dirty="0">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600"/>
              </a:spcAft>
            </a:pPr>
            <a:r>
              <a:rPr lang="fr-CA" sz="2200" kern="150" dirty="0" smtClean="0">
                <a:latin typeface="Times New Roman" panose="02020603050405020304" pitchFamily="18" charset="0"/>
                <a:ea typeface="SimSun" panose="02010600030101010101" pitchFamily="2" charset="-122"/>
                <a:cs typeface="Times New Roman" panose="02020603050405020304" pitchFamily="18" charset="0"/>
              </a:rPr>
              <a:t>Journée de la condition de la femme</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Brunch le 8 mars à la Cage brasserie sportive servi par l’équipe du Faim gourmet.</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Les épinglettes, le service au vestiaire, les petits chocolats furent offerts par les messieurs présents.</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Le vidéo « Je me souviens » a été diffusé durant le brunch.</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Tirage de 3 chèques cadeaux.</a:t>
            </a:r>
          </a:p>
          <a:p>
            <a:pPr marL="342900" indent="-342900" algn="just">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Sous le thème « Appel à toutes pour se faire entendre », plusieurs femmes ont fait des lectures sur des femmes qui se sont fait entendre tout au long des années.</a:t>
            </a:r>
          </a:p>
          <a:p>
            <a:pPr marL="342900" indent="-342900" algn="just">
              <a:spcAft>
                <a:spcPts val="0"/>
              </a:spcAft>
              <a:buFont typeface="Wingdings" panose="05000000000000000000" pitchFamily="2" charset="2"/>
              <a:buChar char="§"/>
            </a:pPr>
            <a:endParaRPr lang="fr-CA" sz="2000" kern="150" dirty="0">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0"/>
              </a:spcAft>
            </a:pPr>
            <a:r>
              <a:rPr lang="fr-CA" sz="2200" kern="150" dirty="0" smtClean="0">
                <a:latin typeface="Times New Roman" panose="02020603050405020304" pitchFamily="18" charset="0"/>
                <a:ea typeface="SimSun" panose="02010600030101010101" pitchFamily="2" charset="-122"/>
                <a:cs typeface="Times New Roman" panose="02020603050405020304" pitchFamily="18" charset="0"/>
              </a:rPr>
              <a:t>Toutes les personnes présentent ont fait de cette matinée un grand succès.</a:t>
            </a:r>
          </a:p>
          <a:p>
            <a:pPr algn="just">
              <a:spcAft>
                <a:spcPts val="0"/>
              </a:spcAft>
            </a:pPr>
            <a:endParaRPr lang="fr-CA" sz="2400" kern="150" dirty="0">
              <a:latin typeface="Times New Roman" panose="02020603050405020304" pitchFamily="18" charset="0"/>
              <a:ea typeface="SimSun" panose="02010600030101010101" pitchFamily="2" charset="-122"/>
              <a:cs typeface="Mangal" panose="02040503050203030202" pitchFamily="18" charset="0"/>
            </a:endParaRPr>
          </a:p>
          <a:p>
            <a:pPr algn="just">
              <a:spcAft>
                <a:spcPts val="0"/>
              </a:spcAft>
            </a:pPr>
            <a:r>
              <a:rPr lang="fr-CA" sz="2400" kern="150" dirty="0">
                <a:latin typeface="Times New Roman" panose="02020603050405020304" pitchFamily="18" charset="0"/>
                <a:ea typeface="SimSun" panose="02010600030101010101" pitchFamily="2" charset="-122"/>
                <a:cs typeface="Times New Roman" panose="02020603050405020304" pitchFamily="18" charset="0"/>
              </a:rPr>
              <a:t> </a:t>
            </a:r>
            <a:r>
              <a:rPr lang="fr-CA" sz="2400" b="1" kern="150" dirty="0">
                <a:latin typeface="Times New Roman" panose="02020603050405020304" pitchFamily="18" charset="0"/>
                <a:ea typeface="SimSun" panose="02010600030101010101" pitchFamily="2" charset="-122"/>
                <a:cs typeface="Times New Roman" panose="02020603050405020304" pitchFamily="18" charset="0"/>
              </a:rPr>
              <a:t>Anne-Marie </a:t>
            </a:r>
            <a:r>
              <a:rPr lang="fr-CA" sz="2400" b="1" kern="150" dirty="0" err="1" smtClean="0">
                <a:latin typeface="Times New Roman" panose="02020603050405020304" pitchFamily="18" charset="0"/>
                <a:ea typeface="SimSun" panose="02010600030101010101" pitchFamily="2" charset="-122"/>
                <a:cs typeface="Times New Roman" panose="02020603050405020304" pitchFamily="18" charset="0"/>
              </a:rPr>
              <a:t>Meyran</a:t>
            </a:r>
            <a:r>
              <a:rPr lang="fr-CA" sz="2400" kern="150" dirty="0" smtClean="0">
                <a:latin typeface="Times New Roman" panose="02020603050405020304" pitchFamily="18" charset="0"/>
                <a:ea typeface="SimSun" panose="02010600030101010101" pitchFamily="2" charset="-122"/>
                <a:cs typeface="Times New Roman" panose="02020603050405020304" pitchFamily="18" charset="0"/>
              </a:rPr>
              <a:t>,</a:t>
            </a:r>
            <a:r>
              <a:rPr lang="fr-CA" sz="2400" b="1" kern="150" dirty="0" smtClean="0">
                <a:latin typeface="Times New Roman" panose="02020603050405020304" pitchFamily="18" charset="0"/>
                <a:ea typeface="SimSun" panose="02010600030101010101" pitchFamily="2" charset="-122"/>
                <a:cs typeface="Times New Roman" panose="02020603050405020304" pitchFamily="18" charset="0"/>
              </a:rPr>
              <a:t> </a:t>
            </a:r>
            <a:r>
              <a:rPr lang="fr-CA" sz="2400" kern="150" dirty="0" smtClean="0">
                <a:latin typeface="Times New Roman" panose="02020603050405020304" pitchFamily="18" charset="0"/>
                <a:ea typeface="SimSun" panose="02010600030101010101" pitchFamily="2" charset="-122"/>
                <a:cs typeface="Times New Roman" panose="02020603050405020304" pitchFamily="18" charset="0"/>
              </a:rPr>
              <a:t>responsable</a:t>
            </a:r>
            <a:endParaRPr lang="fr-CA" sz="2400" kern="150" dirty="0">
              <a:effectLst/>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52069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779629" y="278960"/>
            <a:ext cx="10740980" cy="6647974"/>
          </a:xfrm>
          <a:prstGeom prst="rect">
            <a:avLst/>
          </a:prstGeom>
        </p:spPr>
        <p:txBody>
          <a:bodyPr wrap="square">
            <a:spAutoFit/>
          </a:bodyPr>
          <a:lstStyle/>
          <a:p>
            <a:pPr>
              <a:spcAft>
                <a:spcPts val="0"/>
              </a:spcAft>
            </a:pPr>
            <a:r>
              <a:rPr lang="fr-CA" kern="150" dirty="0">
                <a:latin typeface="Times New Roman" panose="02020603050405020304" pitchFamily="18" charset="0"/>
                <a:ea typeface="SimSun" panose="02010600030101010101" pitchFamily="2" charset="-122"/>
                <a:cs typeface="Mangal" panose="02040503050203030202" pitchFamily="18" charset="0"/>
              </a:rPr>
              <a:t> </a:t>
            </a:r>
            <a:r>
              <a:rPr lang="fr-CA" sz="2000" b="1" u="sng" kern="150" dirty="0">
                <a:latin typeface="Times New Roman" panose="02020603050405020304" pitchFamily="18" charset="0"/>
                <a:ea typeface="SimSun" panose="02010600030101010101" pitchFamily="2" charset="-122"/>
                <a:cs typeface="Mangal" panose="02040503050203030202" pitchFamily="18" charset="0"/>
              </a:rPr>
              <a:t>Comité sociopolitique </a:t>
            </a: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pPr>
              <a:spcAft>
                <a:spcPts val="0"/>
              </a:spcAft>
            </a:pPr>
            <a:r>
              <a:rPr lang="fr-CA" sz="2000" kern="150" dirty="0">
                <a:latin typeface="Times New Roman" panose="02020603050405020304" pitchFamily="18" charset="0"/>
                <a:ea typeface="SimSun" panose="02010600030101010101" pitchFamily="2" charset="-122"/>
                <a:cs typeface="Mangal" panose="02040503050203030202" pitchFamily="18" charset="0"/>
              </a:rPr>
              <a:t> </a:t>
            </a:r>
          </a:p>
          <a:p>
            <a:pPr>
              <a:spcAft>
                <a:spcPts val="0"/>
              </a:spcAft>
            </a:pPr>
            <a:r>
              <a:rPr lang="fr-CA" sz="2200" kern="150" dirty="0" smtClean="0">
                <a:latin typeface="Times New Roman" panose="02020603050405020304" pitchFamily="18" charset="0"/>
                <a:ea typeface="SimSun" panose="02010600030101010101" pitchFamily="2" charset="-122"/>
                <a:cs typeface="Mangal" panose="02040503050203030202" pitchFamily="18" charset="0"/>
              </a:rPr>
              <a:t>Orientations (plan d’action 2014-2017)</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Favoriser l’implication et l’action citoyenne des membres.</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Assurer des services de qualité.</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Développer et renforcer le sentiment d’appartenance.</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Reconnaître et faire valoir l’apport de nos membres à la société.</a:t>
            </a:r>
          </a:p>
          <a:p>
            <a:pPr>
              <a:spcAft>
                <a:spcPts val="0"/>
              </a:spcAft>
            </a:pP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pPr>
              <a:spcAft>
                <a:spcPts val="0"/>
              </a:spcAft>
            </a:pPr>
            <a:r>
              <a:rPr lang="fr-CA" sz="2200" kern="150" dirty="0" smtClean="0">
                <a:latin typeface="Times New Roman" panose="02020603050405020304" pitchFamily="18" charset="0"/>
                <a:ea typeface="SimSun" panose="02010600030101010101" pitchFamily="2" charset="-122"/>
                <a:cs typeface="Mangal" panose="02040503050203030202" pitchFamily="18" charset="0"/>
              </a:rPr>
              <a:t>Actions</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Pour tous : 2 conférences à Blainville : Mourir dans la dignité et fusion RRQ/RREGOP</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Pour la responsable : 2 conférences à Québec : Mourir dans la dignité et la santé (MQRP) et échange au conseil sectoriel sur les liens entre le CS et les responsables de comités.</a:t>
            </a:r>
          </a:p>
          <a:p>
            <a:pPr marL="342900" indent="-342900">
              <a:spcAft>
                <a:spcPts val="0"/>
              </a:spcAft>
              <a:buFont typeface="Arial" panose="020B0604020202020204" pitchFamily="34" charset="0"/>
              <a:buChar char="•"/>
            </a:pP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pPr>
              <a:spcAft>
                <a:spcPts val="0"/>
              </a:spcAft>
            </a:pPr>
            <a:r>
              <a:rPr lang="fr-CA" sz="2200" kern="150" dirty="0" smtClean="0">
                <a:latin typeface="Times New Roman" panose="02020603050405020304" pitchFamily="18" charset="0"/>
                <a:ea typeface="SimSun" panose="02010600030101010101" pitchFamily="2" charset="-122"/>
                <a:cs typeface="Mangal" panose="02040503050203030202" pitchFamily="18" charset="0"/>
              </a:rPr>
              <a:t>Bilan</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Les activités se déroulent le jour, à Blainville et la participation exige un déplacement.</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Les conférenciers sont intéressants, les sujets choisis pour « retraités » AREQ.</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Peu ou pas de réseautage avec les autres…</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Peu ou pas d’impact dans notre milieu.</a:t>
            </a:r>
          </a:p>
          <a:p>
            <a:pPr marL="342900" indent="-342900">
              <a:spcAft>
                <a:spcPts val="0"/>
              </a:spcAft>
              <a:buFont typeface="Wingdings" panose="05000000000000000000" pitchFamily="2" charset="2"/>
              <a:buChar char="§"/>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Peu ou pas de visibilité dans notre milieu.</a:t>
            </a:r>
          </a:p>
          <a:p>
            <a:pPr>
              <a:spcAft>
                <a:spcPts val="0"/>
              </a:spcAft>
            </a:pPr>
            <a:endParaRPr lang="fr-CA" sz="2000" kern="150" dirty="0" smtClean="0">
              <a:latin typeface="Times New Roman" panose="02020603050405020304" pitchFamily="18" charset="0"/>
              <a:ea typeface="SimSun" panose="02010600030101010101" pitchFamily="2" charset="-122"/>
              <a:cs typeface="Mangal" panose="02040503050203030202" pitchFamily="18" charset="0"/>
            </a:endParaRPr>
          </a:p>
          <a:p>
            <a:pPr>
              <a:spcAft>
                <a:spcPts val="0"/>
              </a:spcAft>
            </a:pPr>
            <a:r>
              <a:rPr lang="fr-CA" sz="2000" kern="150" dirty="0" smtClean="0">
                <a:latin typeface="Times New Roman" panose="02020603050405020304" pitchFamily="18" charset="0"/>
                <a:ea typeface="SimSun" panose="02010600030101010101" pitchFamily="2" charset="-122"/>
                <a:cs typeface="Mangal" panose="02040503050203030202" pitchFamily="18" charset="0"/>
              </a:rPr>
              <a:t>   </a:t>
            </a:r>
          </a:p>
        </p:txBody>
      </p:sp>
    </p:spTree>
    <p:extLst>
      <p:ext uri="{BB962C8B-B14F-4D97-AF65-F5344CB8AC3E}">
        <p14:creationId xmlns:p14="http://schemas.microsoft.com/office/powerpoint/2010/main" val="2557592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955589" y="1020623"/>
            <a:ext cx="8649730" cy="4878259"/>
          </a:xfrm>
          <a:prstGeom prst="rect">
            <a:avLst/>
          </a:prstGeom>
        </p:spPr>
        <p:txBody>
          <a:bodyPr wrap="square">
            <a:spAutoFit/>
          </a:bodyPr>
          <a:lstStyle/>
          <a:p>
            <a:pPr>
              <a:spcAft>
                <a:spcPts val="600"/>
              </a:spcAft>
            </a:pPr>
            <a:r>
              <a:rPr lang="fr-CA" sz="2400" dirty="0" smtClean="0">
                <a:latin typeface="Times New Roman" panose="02020603050405020304" pitchFamily="18" charset="0"/>
                <a:cs typeface="Times New Roman" panose="02020603050405020304" pitchFamily="18" charset="0"/>
              </a:rPr>
              <a:t> </a:t>
            </a:r>
            <a:r>
              <a:rPr lang="fr-CA" sz="2400" dirty="0">
                <a:latin typeface="Times New Roman" panose="02020603050405020304" pitchFamily="18" charset="0"/>
                <a:cs typeface="Times New Roman" panose="02020603050405020304" pitchFamily="18" charset="0"/>
              </a:rPr>
              <a:t>Réflexions/questions </a:t>
            </a:r>
          </a:p>
          <a:p>
            <a:pPr marL="342900" indent="-342900">
              <a:lnSpc>
                <a:spcPct val="150000"/>
              </a:lnSpc>
              <a:buFont typeface="Wingdings" panose="05000000000000000000" pitchFamily="2" charset="2"/>
              <a:buChar char="§"/>
            </a:pPr>
            <a:r>
              <a:rPr lang="fr-CA" sz="24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On continue notre participation/membres à Blainville? </a:t>
            </a:r>
          </a:p>
          <a:p>
            <a:pPr marL="342900" indent="-342900">
              <a:lnSpc>
                <a:spcPct val="150000"/>
              </a:lnSpc>
              <a:buFont typeface="Wingdings" panose="05000000000000000000" pitchFamily="2" charset="2"/>
              <a:buChar char="§"/>
            </a:pPr>
            <a:r>
              <a:rPr lang="fr-CA" sz="22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On identifie des sujets/sectoriels et on organise l’activité ici? </a:t>
            </a:r>
          </a:p>
          <a:p>
            <a:pPr marL="342900" indent="-342900">
              <a:lnSpc>
                <a:spcPct val="150000"/>
              </a:lnSpc>
              <a:buFont typeface="Wingdings" panose="05000000000000000000" pitchFamily="2" charset="2"/>
              <a:buChar char="§"/>
            </a:pPr>
            <a:r>
              <a:rPr lang="fr-CA" sz="22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On cherche des alliés ou </a:t>
            </a:r>
            <a:r>
              <a:rPr lang="fr-CA" sz="2200" dirty="0" smtClean="0">
                <a:latin typeface="Times New Roman" panose="02020603050405020304" pitchFamily="18" charset="0"/>
                <a:cs typeface="Times New Roman" panose="02020603050405020304" pitchFamily="18" charset="0"/>
              </a:rPr>
              <a:t>on </a:t>
            </a:r>
            <a:r>
              <a:rPr lang="fr-CA" sz="2200" dirty="0">
                <a:latin typeface="Times New Roman" panose="02020603050405020304" pitchFamily="18" charset="0"/>
                <a:cs typeface="Times New Roman" panose="02020603050405020304" pitchFamily="18" charset="0"/>
              </a:rPr>
              <a:t>reste AREQ? </a:t>
            </a:r>
            <a:r>
              <a:rPr lang="fr-CA" sz="2200" dirty="0" smtClean="0">
                <a:latin typeface="Times New Roman" panose="02020603050405020304" pitchFamily="18" charset="0"/>
                <a:cs typeface="Times New Roman" panose="02020603050405020304" pitchFamily="18" charset="0"/>
              </a:rPr>
              <a:t>(Seul </a:t>
            </a:r>
            <a:r>
              <a:rPr lang="fr-CA" sz="2200" dirty="0">
                <a:latin typeface="Times New Roman" panose="02020603050405020304" pitchFamily="18" charset="0"/>
                <a:cs typeface="Times New Roman" panose="02020603050405020304" pitchFamily="18" charset="0"/>
              </a:rPr>
              <a:t>ou avec </a:t>
            </a:r>
            <a:r>
              <a:rPr lang="fr-CA" sz="2200" dirty="0" smtClean="0">
                <a:latin typeface="Times New Roman" panose="02020603050405020304" pitchFamily="18" charset="0"/>
                <a:cs typeface="Times New Roman" panose="02020603050405020304" pitchFamily="18" charset="0"/>
              </a:rPr>
              <a:t>d’autres?)</a:t>
            </a:r>
            <a:endParaRPr lang="fr-CA" sz="22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fr-CA" sz="22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On forme un comité d’action sociopolitique ici? </a:t>
            </a:r>
          </a:p>
          <a:p>
            <a:pPr marL="342900" indent="-342900">
              <a:lnSpc>
                <a:spcPct val="150000"/>
              </a:lnSpc>
              <a:buFont typeface="Wingdings" panose="05000000000000000000" pitchFamily="2" charset="2"/>
              <a:buChar char="§"/>
            </a:pPr>
            <a:r>
              <a:rPr lang="fr-CA" sz="22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On participe aux réunions du CA qui devient le </a:t>
            </a:r>
            <a:r>
              <a:rPr lang="fr-CA" sz="2200" dirty="0" smtClean="0">
                <a:latin typeface="Times New Roman" panose="02020603050405020304" pitchFamily="18" charset="0"/>
                <a:cs typeface="Times New Roman" panose="02020603050405020304" pitchFamily="18" charset="0"/>
              </a:rPr>
              <a:t>« comité »? </a:t>
            </a:r>
            <a:endParaRPr lang="fr-CA" sz="22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
            </a:pPr>
            <a:r>
              <a:rPr lang="fr-CA" sz="22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Qui sont nos membres? Comment les rejoindre? </a:t>
            </a:r>
          </a:p>
          <a:p>
            <a:pPr marL="342900" indent="-342900">
              <a:lnSpc>
                <a:spcPct val="150000"/>
              </a:lnSpc>
              <a:buFont typeface="Wingdings" panose="05000000000000000000" pitchFamily="2" charset="2"/>
              <a:buChar char="§"/>
            </a:pPr>
            <a:r>
              <a:rPr lang="fr-CA" sz="2200" dirty="0" smtClean="0">
                <a:latin typeface="Times New Roman" panose="02020603050405020304" pitchFamily="18" charset="0"/>
                <a:cs typeface="Times New Roman" panose="02020603050405020304" pitchFamily="18" charset="0"/>
              </a:rPr>
              <a:t> </a:t>
            </a:r>
            <a:r>
              <a:rPr lang="fr-CA" sz="2200" dirty="0">
                <a:latin typeface="Times New Roman" panose="02020603050405020304" pitchFamily="18" charset="0"/>
                <a:cs typeface="Times New Roman" panose="02020603050405020304" pitchFamily="18" charset="0"/>
              </a:rPr>
              <a:t>Faut-il diversifier les modalités de rencontres? </a:t>
            </a:r>
          </a:p>
          <a:p>
            <a:endParaRPr lang="fr-CA" sz="2400" dirty="0" smtClean="0">
              <a:latin typeface="Times New Roman" panose="02020603050405020304" pitchFamily="18" charset="0"/>
              <a:cs typeface="Times New Roman" panose="02020603050405020304" pitchFamily="18" charset="0"/>
            </a:endParaRPr>
          </a:p>
          <a:p>
            <a:r>
              <a:rPr lang="fr-CA" sz="2400" b="1" dirty="0" smtClean="0">
                <a:latin typeface="Times New Roman" panose="02020603050405020304" pitchFamily="18" charset="0"/>
                <a:cs typeface="Times New Roman" panose="02020603050405020304" pitchFamily="18" charset="0"/>
              </a:rPr>
              <a:t>Lucienne Barbe</a:t>
            </a:r>
            <a:r>
              <a:rPr lang="fr-CA" sz="2400" dirty="0" smtClean="0">
                <a:latin typeface="Times New Roman" panose="02020603050405020304" pitchFamily="18" charset="0"/>
                <a:cs typeface="Times New Roman" panose="02020603050405020304" pitchFamily="18" charset="0"/>
              </a:rPr>
              <a:t>, </a:t>
            </a:r>
            <a:r>
              <a:rPr lang="fr-CA" sz="2400" dirty="0">
                <a:latin typeface="Times New Roman" panose="02020603050405020304" pitchFamily="18" charset="0"/>
                <a:cs typeface="Times New Roman" panose="02020603050405020304" pitchFamily="18" charset="0"/>
              </a:rPr>
              <a:t>responsable</a:t>
            </a:r>
          </a:p>
        </p:txBody>
      </p:sp>
    </p:spTree>
    <p:extLst>
      <p:ext uri="{BB962C8B-B14F-4D97-AF65-F5344CB8AC3E}">
        <p14:creationId xmlns:p14="http://schemas.microsoft.com/office/powerpoint/2010/main" val="2095124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14400" y="458092"/>
            <a:ext cx="10586434" cy="5016758"/>
          </a:xfrm>
          <a:prstGeom prst="rect">
            <a:avLst/>
          </a:prstGeom>
        </p:spPr>
        <p:txBody>
          <a:bodyPr wrap="square">
            <a:spAutoFit/>
          </a:bodyPr>
          <a:lstStyle/>
          <a:p>
            <a:pPr>
              <a:spcAft>
                <a:spcPts val="0"/>
              </a:spcAft>
            </a:pPr>
            <a:r>
              <a:rPr lang="fr-CA" sz="2000" b="1" u="sng" dirty="0">
                <a:latin typeface="Times New Roman" panose="02020603050405020304" pitchFamily="18" charset="0"/>
                <a:ea typeface="Times New Roman" panose="02020603050405020304" pitchFamily="18" charset="0"/>
              </a:rPr>
              <a:t>Comité Environnement et développement durable</a:t>
            </a:r>
            <a:endParaRPr lang="fr-CA" sz="2000" dirty="0">
              <a:latin typeface="Times New Roman" panose="02020603050405020304" pitchFamily="18" charset="0"/>
              <a:ea typeface="Times New Roman" panose="02020603050405020304" pitchFamily="18" charset="0"/>
            </a:endParaRPr>
          </a:p>
          <a:p>
            <a:pPr>
              <a:spcAft>
                <a:spcPts val="0"/>
              </a:spcAft>
            </a:pPr>
            <a:r>
              <a:rPr lang="fr-CA" sz="2000" dirty="0">
                <a:latin typeface="Times New Roman" panose="02020603050405020304" pitchFamily="18" charset="0"/>
                <a:ea typeface="Times New Roman" panose="02020603050405020304" pitchFamily="18" charset="0"/>
              </a:rPr>
              <a:t> </a:t>
            </a:r>
          </a:p>
          <a:p>
            <a:r>
              <a:rPr lang="fr-CA" sz="2000" dirty="0">
                <a:latin typeface="Times New Roman" panose="02020603050405020304" pitchFamily="18" charset="0"/>
                <a:cs typeface="Times New Roman" panose="02020603050405020304" pitchFamily="18" charset="0"/>
              </a:rPr>
              <a:t>Notre plan d’action se poursuit dans les volets santé, alimentation, énergies fossiles et changements climatiques.  </a:t>
            </a:r>
          </a:p>
          <a:p>
            <a:r>
              <a:rPr lang="fr-CA" sz="2000" dirty="0">
                <a:latin typeface="Times New Roman" panose="02020603050405020304" pitchFamily="18" charset="0"/>
                <a:cs typeface="Times New Roman" panose="02020603050405020304" pitchFamily="18" charset="0"/>
              </a:rPr>
              <a:t>Notre première activité fut une formation à Québec le 11 novembre 2015 dont la conférence d’Évelyne Daigle, biologiste, pourrait être retenue pour une activité régionale en 2016-2017. Dans cette conférence, il a été question des déchets de plastique dans les océans et de leur récupération. </a:t>
            </a:r>
          </a:p>
          <a:p>
            <a:r>
              <a:rPr lang="fr-CA" sz="2000" dirty="0">
                <a:latin typeface="Times New Roman" panose="02020603050405020304" pitchFamily="18" charset="0"/>
                <a:cs typeface="Times New Roman" panose="02020603050405020304" pitchFamily="18" charset="0"/>
              </a:rPr>
              <a:t>Notre deuxième formation a eu lieu à Laval avec une présentation et dégustation sur les champignons par Judith Noël de la </a:t>
            </a:r>
            <a:r>
              <a:rPr lang="fr-CA" sz="2000" dirty="0" err="1">
                <a:latin typeface="Times New Roman" panose="02020603050405020304" pitchFamily="18" charset="0"/>
                <a:cs typeface="Times New Roman" panose="02020603050405020304" pitchFamily="18" charset="0"/>
              </a:rPr>
              <a:t>Mycoboutique</a:t>
            </a:r>
            <a:r>
              <a:rPr lang="fr-CA" sz="2000" dirty="0">
                <a:latin typeface="Times New Roman" panose="02020603050405020304" pitchFamily="18" charset="0"/>
                <a:cs typeface="Times New Roman" panose="02020603050405020304" pitchFamily="18" charset="0"/>
              </a:rPr>
              <a:t> de Montréal. </a:t>
            </a:r>
          </a:p>
          <a:p>
            <a:r>
              <a:rPr lang="fr-CA" sz="2000" dirty="0">
                <a:latin typeface="Times New Roman" panose="02020603050405020304" pitchFamily="18" charset="0"/>
                <a:cs typeface="Times New Roman" panose="02020603050405020304" pitchFamily="18" charset="0"/>
              </a:rPr>
              <a:t>Notre troisième rencontre était un atelier présentant un projet intergénérationnel en milieu scolaire dont le sujet </a:t>
            </a:r>
            <a:r>
              <a:rPr lang="fr-CA" sz="2000" dirty="0" smtClean="0">
                <a:latin typeface="Times New Roman" panose="02020603050405020304" pitchFamily="18" charset="0"/>
                <a:cs typeface="Times New Roman" panose="02020603050405020304" pitchFamily="18" charset="0"/>
              </a:rPr>
              <a:t>est : </a:t>
            </a:r>
            <a:r>
              <a:rPr lang="fr-CA" sz="2000" dirty="0">
                <a:latin typeface="Times New Roman" panose="02020603050405020304" pitchFamily="18" charset="0"/>
                <a:cs typeface="Times New Roman" panose="02020603050405020304" pitchFamily="18" charset="0"/>
              </a:rPr>
              <a:t>Jardinons la santé. </a:t>
            </a:r>
          </a:p>
          <a:p>
            <a:r>
              <a:rPr lang="fr-CA" sz="2000" dirty="0">
                <a:latin typeface="Times New Roman" panose="02020603050405020304" pitchFamily="18" charset="0"/>
                <a:cs typeface="Times New Roman" panose="02020603050405020304" pitchFamily="18" charset="0"/>
              </a:rPr>
              <a:t>Notre </a:t>
            </a:r>
            <a:r>
              <a:rPr lang="fr-CA" sz="2000" dirty="0" smtClean="0">
                <a:latin typeface="Times New Roman" panose="02020603050405020304" pitchFamily="18" charset="0"/>
                <a:cs typeface="Times New Roman" panose="02020603050405020304" pitchFamily="18" charset="0"/>
              </a:rPr>
              <a:t>année 2015-2016 </a:t>
            </a:r>
            <a:r>
              <a:rPr lang="fr-CA" sz="2000" dirty="0">
                <a:latin typeface="Times New Roman" panose="02020603050405020304" pitchFamily="18" charset="0"/>
                <a:cs typeface="Times New Roman" panose="02020603050405020304" pitchFamily="18" charset="0"/>
              </a:rPr>
              <a:t>se terminera par une activité régionale qui sera la visite d’un vignoble et d’un élevage d’autruches.  </a:t>
            </a:r>
          </a:p>
          <a:p>
            <a:r>
              <a:rPr lang="fr-CA" sz="2000" dirty="0">
                <a:latin typeface="Times New Roman" panose="02020603050405020304" pitchFamily="18" charset="0"/>
                <a:cs typeface="Times New Roman" panose="02020603050405020304" pitchFamily="18" charset="0"/>
              </a:rPr>
              <a:t>Selon notre plan d’action, il y a aussi des articles qui sont divulgués dans notre journal sectoriel. </a:t>
            </a:r>
          </a:p>
          <a:p>
            <a:pPr>
              <a:spcAft>
                <a:spcPts val="0"/>
              </a:spcAft>
            </a:pPr>
            <a:r>
              <a:rPr lang="fr-CA" sz="2000" dirty="0">
                <a:latin typeface="Times New Roman" panose="02020603050405020304" pitchFamily="18" charset="0"/>
                <a:ea typeface="Times New Roman" panose="02020603050405020304" pitchFamily="18" charset="0"/>
              </a:rPr>
              <a:t> </a:t>
            </a:r>
          </a:p>
          <a:p>
            <a:pPr>
              <a:spcAft>
                <a:spcPts val="0"/>
              </a:spcAft>
            </a:pPr>
            <a:r>
              <a:rPr lang="fr-CA" sz="2000" b="1" dirty="0">
                <a:latin typeface="Times New Roman" panose="02020603050405020304" pitchFamily="18" charset="0"/>
                <a:ea typeface="Times New Roman" panose="02020603050405020304" pitchFamily="18" charset="0"/>
              </a:rPr>
              <a:t>Suzanne </a:t>
            </a:r>
            <a:r>
              <a:rPr lang="fr-CA" sz="2000" b="1" dirty="0" smtClean="0">
                <a:latin typeface="Times New Roman" panose="02020603050405020304" pitchFamily="18" charset="0"/>
                <a:ea typeface="Times New Roman" panose="02020603050405020304" pitchFamily="18" charset="0"/>
              </a:rPr>
              <a:t>Gauthier</a:t>
            </a:r>
            <a:r>
              <a:rPr lang="fr-CA" sz="2000" dirty="0" smtClean="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responsable</a:t>
            </a:r>
            <a:endParaRPr lang="fr-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6109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83536" y="1106247"/>
            <a:ext cx="10509161" cy="4401205"/>
          </a:xfrm>
          <a:prstGeom prst="rect">
            <a:avLst/>
          </a:prstGeom>
        </p:spPr>
        <p:txBody>
          <a:bodyPr wrap="square">
            <a:spAutoFit/>
          </a:bodyPr>
          <a:lstStyle/>
          <a:p>
            <a:pPr>
              <a:spcAft>
                <a:spcPts val="0"/>
              </a:spcAft>
            </a:pPr>
            <a:r>
              <a:rPr lang="fr-CA" sz="2000" b="1" u="sng" dirty="0">
                <a:latin typeface="Times New Roman" panose="02020603050405020304" pitchFamily="18" charset="0"/>
                <a:ea typeface="Times New Roman" panose="02020603050405020304" pitchFamily="18" charset="0"/>
              </a:rPr>
              <a:t>Comité Forum des hommes</a:t>
            </a:r>
            <a:endParaRPr lang="fr-CA" sz="2000" dirty="0">
              <a:latin typeface="Times New Roman" panose="02020603050405020304" pitchFamily="18" charset="0"/>
              <a:ea typeface="Times New Roman" panose="02020603050405020304" pitchFamily="18" charset="0"/>
            </a:endParaRPr>
          </a:p>
          <a:p>
            <a:pPr>
              <a:spcAft>
                <a:spcPts val="0"/>
              </a:spcAft>
            </a:pPr>
            <a:r>
              <a:rPr lang="fr-CA" sz="2000" b="1" dirty="0">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r>
              <a:rPr lang="fr-CA" sz="2000" dirty="0">
                <a:latin typeface="Times New Roman" panose="02020603050405020304" pitchFamily="18" charset="0"/>
                <a:cs typeface="Times New Roman" panose="02020603050405020304" pitchFamily="18" charset="0"/>
              </a:rPr>
              <a:t>Le 30 septembre, j’ai participé à une rencontre régionale à l’hôtel </a:t>
            </a:r>
            <a:r>
              <a:rPr lang="fr-CA" sz="2000" dirty="0" err="1" smtClean="0">
                <a:latin typeface="Times New Roman" panose="02020603050405020304" pitchFamily="18" charset="0"/>
                <a:cs typeface="Times New Roman" panose="02020603050405020304" pitchFamily="18" charset="0"/>
              </a:rPr>
              <a:t>Days</a:t>
            </a:r>
            <a:r>
              <a:rPr lang="fr-CA" sz="2000" dirty="0" smtClean="0">
                <a:latin typeface="Times New Roman" panose="02020603050405020304" pitchFamily="18" charset="0"/>
                <a:cs typeface="Times New Roman" panose="02020603050405020304" pitchFamily="18" charset="0"/>
              </a:rPr>
              <a:t> Inn </a:t>
            </a:r>
            <a:r>
              <a:rPr lang="fr-CA" sz="2000" dirty="0">
                <a:latin typeface="Times New Roman" panose="02020603050405020304" pitchFamily="18" charset="0"/>
                <a:cs typeface="Times New Roman" panose="02020603050405020304" pitchFamily="18" charset="0"/>
              </a:rPr>
              <a:t>à Blainville. Cette rencontre avait pour but d’établir le plan </a:t>
            </a:r>
            <a:r>
              <a:rPr lang="fr-CA" sz="2000" dirty="0" smtClean="0">
                <a:latin typeface="Times New Roman" panose="02020603050405020304" pitchFamily="18" charset="0"/>
                <a:cs typeface="Times New Roman" panose="02020603050405020304" pitchFamily="18" charset="0"/>
              </a:rPr>
              <a:t>d’action 2015-2016</a:t>
            </a:r>
            <a:r>
              <a:rPr lang="fr-CA" sz="2000" dirty="0">
                <a:latin typeface="Times New Roman" panose="02020603050405020304" pitchFamily="18" charset="0"/>
                <a:cs typeface="Times New Roman" panose="02020603050405020304" pitchFamily="18" charset="0"/>
              </a:rPr>
              <a:t>. </a:t>
            </a:r>
          </a:p>
          <a:p>
            <a:endParaRPr lang="fr-CA" sz="2000" dirty="0" smtClean="0">
              <a:latin typeface="Times New Roman" panose="02020603050405020304" pitchFamily="18" charset="0"/>
              <a:cs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Le </a:t>
            </a:r>
            <a:r>
              <a:rPr lang="fr-CA" sz="2000" dirty="0">
                <a:latin typeface="Times New Roman" panose="02020603050405020304" pitchFamily="18" charset="0"/>
                <a:cs typeface="Times New Roman" panose="02020603050405020304" pitchFamily="18" charset="0"/>
              </a:rPr>
              <a:t>19 novembre, j’ai participé à une activité régionale organisée par le secteur rivière du Nord. M</a:t>
            </a:r>
            <a:r>
              <a:rPr lang="fr-CA" sz="2000" dirty="0" smtClean="0">
                <a:latin typeface="Times New Roman" panose="02020603050405020304" pitchFamily="18" charset="0"/>
                <a:cs typeface="Times New Roman" panose="02020603050405020304" pitchFamily="18" charset="0"/>
              </a:rPr>
              <a:t>. Julien </a:t>
            </a:r>
            <a:r>
              <a:rPr lang="fr-CA" sz="2000" dirty="0">
                <a:latin typeface="Times New Roman" panose="02020603050405020304" pitchFamily="18" charset="0"/>
                <a:cs typeface="Times New Roman" panose="02020603050405020304" pitchFamily="18" charset="0"/>
              </a:rPr>
              <a:t>Blackburn a donné une conférence ayant pour thème </a:t>
            </a:r>
            <a:r>
              <a:rPr lang="fr-CA" sz="2000" dirty="0" smtClean="0">
                <a:latin typeface="Times New Roman" panose="02020603050405020304" pitchFamily="18" charset="0"/>
                <a:cs typeface="Times New Roman" panose="02020603050405020304" pitchFamily="18" charset="0"/>
              </a:rPr>
              <a:t>« Oser </a:t>
            </a:r>
            <a:r>
              <a:rPr lang="fr-CA" sz="2000" dirty="0">
                <a:latin typeface="Times New Roman" panose="02020603050405020304" pitchFamily="18" charset="0"/>
                <a:cs typeface="Times New Roman" panose="02020603050405020304" pitchFamily="18" charset="0"/>
              </a:rPr>
              <a:t>être l’homme que je </a:t>
            </a:r>
            <a:r>
              <a:rPr lang="fr-CA" sz="2000" dirty="0" smtClean="0">
                <a:latin typeface="Times New Roman" panose="02020603050405020304" pitchFamily="18" charset="0"/>
                <a:cs typeface="Times New Roman" panose="02020603050405020304" pitchFamily="18" charset="0"/>
              </a:rPr>
              <a:t>suis ». </a:t>
            </a:r>
            <a:endParaRPr lang="fr-CA" sz="2000" dirty="0">
              <a:latin typeface="Times New Roman" panose="02020603050405020304" pitchFamily="18" charset="0"/>
              <a:cs typeface="Times New Roman" panose="02020603050405020304" pitchFamily="18" charset="0"/>
            </a:endParaRPr>
          </a:p>
          <a:p>
            <a:endParaRPr lang="fr-CA" sz="2000" dirty="0" smtClean="0">
              <a:latin typeface="Times New Roman" panose="02020603050405020304" pitchFamily="18" charset="0"/>
              <a:cs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Le </a:t>
            </a:r>
            <a:r>
              <a:rPr lang="fr-CA" sz="2000" dirty="0">
                <a:latin typeface="Times New Roman" panose="02020603050405020304" pitchFamily="18" charset="0"/>
                <a:cs typeface="Times New Roman" panose="02020603050405020304" pitchFamily="18" charset="0"/>
              </a:rPr>
              <a:t>20 novembre, pour souligner la journée internationale des hommes nous avons organisé un dîner à la Cage </a:t>
            </a:r>
            <a:r>
              <a:rPr lang="fr-CA" sz="2000" dirty="0" smtClean="0">
                <a:latin typeface="Times New Roman" panose="02020603050405020304" pitchFamily="18" charset="0"/>
                <a:cs typeface="Times New Roman" panose="02020603050405020304" pitchFamily="18" charset="0"/>
              </a:rPr>
              <a:t>brasserie sportive</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Le conférencier </a:t>
            </a:r>
            <a:r>
              <a:rPr lang="fr-CA" sz="2000" dirty="0" smtClean="0">
                <a:latin typeface="Times New Roman" panose="02020603050405020304" pitchFamily="18" charset="0"/>
                <a:cs typeface="Times New Roman" panose="02020603050405020304" pitchFamily="18" charset="0"/>
              </a:rPr>
              <a:t>était </a:t>
            </a:r>
            <a:r>
              <a:rPr lang="fr-CA" sz="2000" dirty="0">
                <a:latin typeface="Times New Roman" panose="02020603050405020304" pitchFamily="18" charset="0"/>
                <a:cs typeface="Times New Roman" panose="02020603050405020304" pitchFamily="18" charset="0"/>
              </a:rPr>
              <a:t>M</a:t>
            </a:r>
            <a:r>
              <a:rPr lang="fr-CA" sz="2000" dirty="0" smtClean="0">
                <a:latin typeface="Times New Roman" panose="02020603050405020304" pitchFamily="18" charset="0"/>
                <a:cs typeface="Times New Roman" panose="02020603050405020304" pitchFamily="18" charset="0"/>
              </a:rPr>
              <a:t>. </a:t>
            </a:r>
            <a:r>
              <a:rPr lang="fr-CA" sz="2000" dirty="0" err="1" smtClean="0">
                <a:latin typeface="Times New Roman" panose="02020603050405020304" pitchFamily="18" charset="0"/>
                <a:cs typeface="Times New Roman" panose="02020603050405020304" pitchFamily="18" charset="0"/>
              </a:rPr>
              <a:t>Sawëay</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Dumont, éducateur en service de garde </a:t>
            </a:r>
            <a:r>
              <a:rPr lang="fr-CA" sz="2000" dirty="0" smtClean="0">
                <a:latin typeface="Times New Roman" panose="02020603050405020304" pitchFamily="18" charset="0"/>
                <a:cs typeface="Times New Roman" panose="02020603050405020304" pitchFamily="18" charset="0"/>
              </a:rPr>
              <a:t>« emploi </a:t>
            </a:r>
            <a:r>
              <a:rPr lang="fr-CA" sz="2000" dirty="0">
                <a:latin typeface="Times New Roman" panose="02020603050405020304" pitchFamily="18" charset="0"/>
                <a:cs typeface="Times New Roman" panose="02020603050405020304" pitchFamily="18" charset="0"/>
              </a:rPr>
              <a:t>traditionnellement occupé par les </a:t>
            </a:r>
            <a:r>
              <a:rPr lang="fr-CA" sz="2000" dirty="0" smtClean="0">
                <a:latin typeface="Times New Roman" panose="02020603050405020304" pitchFamily="18" charset="0"/>
                <a:cs typeface="Times New Roman" panose="02020603050405020304" pitchFamily="18" charset="0"/>
              </a:rPr>
              <a:t>femmes ». </a:t>
            </a:r>
            <a:r>
              <a:rPr lang="fr-CA" sz="2000" dirty="0">
                <a:latin typeface="Times New Roman" panose="02020603050405020304" pitchFamily="18" charset="0"/>
                <a:cs typeface="Times New Roman" panose="02020603050405020304" pitchFamily="18" charset="0"/>
              </a:rPr>
              <a:t>M</a:t>
            </a:r>
            <a:r>
              <a:rPr lang="fr-CA" sz="2000" dirty="0" smtClean="0">
                <a:latin typeface="Times New Roman" panose="02020603050405020304" pitchFamily="18" charset="0"/>
                <a:cs typeface="Times New Roman" panose="02020603050405020304" pitchFamily="18" charset="0"/>
              </a:rPr>
              <a:t>. Dumont </a:t>
            </a:r>
            <a:r>
              <a:rPr lang="fr-CA" sz="2000" dirty="0">
                <a:latin typeface="Times New Roman" panose="02020603050405020304" pitchFamily="18" charset="0"/>
                <a:cs typeface="Times New Roman" panose="02020603050405020304" pitchFamily="18" charset="0"/>
              </a:rPr>
              <a:t>nous a fait un exposé de son travail auprès des enfants. Dans l’après-midi, j’ai présenté un diaporama sur les parcs nationaux du Sud-ouest américain. </a:t>
            </a:r>
          </a:p>
          <a:p>
            <a:pPr>
              <a:spcAft>
                <a:spcPts val="0"/>
              </a:spcAft>
            </a:pPr>
            <a:r>
              <a:rPr lang="fr-CA" sz="2000" dirty="0" smtClean="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609482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82253" y="407866"/>
            <a:ext cx="10949665" cy="5632311"/>
          </a:xfrm>
          <a:prstGeom prst="rect">
            <a:avLst/>
          </a:prstGeom>
        </p:spPr>
        <p:txBody>
          <a:bodyPr wrap="square">
            <a:spAutoFit/>
          </a:bodyPr>
          <a:lstStyle/>
          <a:p>
            <a:pPr algn="just">
              <a:spcAft>
                <a:spcPts val="0"/>
              </a:spcAft>
            </a:pPr>
            <a:r>
              <a:rPr lang="fr-CA" sz="2000" dirty="0" smtClean="0">
                <a:effectLst/>
                <a:latin typeface="Times New Roman" panose="02020603050405020304" pitchFamily="18" charset="0"/>
                <a:ea typeface="Times New Roman" panose="02020603050405020304" pitchFamily="18" charset="0"/>
              </a:rPr>
              <a:t>Nous </a:t>
            </a:r>
            <a:r>
              <a:rPr lang="fr-CA" sz="2000" dirty="0" smtClean="0">
                <a:latin typeface="Times New Roman" panose="02020603050405020304" pitchFamily="18" charset="0"/>
                <a:ea typeface="Times New Roman" panose="02020603050405020304" pitchFamily="18" charset="0"/>
              </a:rPr>
              <a:t>terminons la deuxième</a:t>
            </a:r>
            <a:r>
              <a:rPr lang="fr-CA" sz="2000" dirty="0" smtClean="0">
                <a:effectLst/>
                <a:latin typeface="Times New Roman" panose="02020603050405020304" pitchFamily="18" charset="0"/>
                <a:ea typeface="Times New Roman" panose="02020603050405020304" pitchFamily="18" charset="0"/>
              </a:rPr>
              <a:t> année du triennat 2014-2017. Nous sommes heureux de vous dresser le bilan de cette année. Nous considérons que ce parcours a été rempli d’expériences enrichissantes et d’activités agréables.</a:t>
            </a:r>
            <a:endParaRPr lang="fr-CA" sz="2400" dirty="0" smtClean="0">
              <a:effectLst/>
              <a:latin typeface="Times New Roman" panose="02020603050405020304" pitchFamily="18" charset="0"/>
              <a:ea typeface="Times New Roman" panose="02020603050405020304" pitchFamily="18" charset="0"/>
            </a:endParaRPr>
          </a:p>
          <a:p>
            <a:pPr algn="just">
              <a:spcAft>
                <a:spcPts val="0"/>
              </a:spcAft>
            </a:pPr>
            <a:r>
              <a:rPr lang="fr-CA" sz="2000" dirty="0" smtClean="0">
                <a:effectLst/>
                <a:latin typeface="Times New Roman" panose="02020603050405020304" pitchFamily="18" charset="0"/>
                <a:ea typeface="Times New Roman" panose="02020603050405020304" pitchFamily="18" charset="0"/>
              </a:rPr>
              <a:t> </a:t>
            </a:r>
            <a:endParaRPr lang="fr-CA" sz="2400" dirty="0" smtClean="0">
              <a:effectLst/>
              <a:latin typeface="Times New Roman" panose="02020603050405020304" pitchFamily="18" charset="0"/>
              <a:ea typeface="Times New Roman" panose="02020603050405020304" pitchFamily="18" charset="0"/>
            </a:endParaRPr>
          </a:p>
          <a:p>
            <a:pPr algn="just">
              <a:spcAft>
                <a:spcPts val="0"/>
              </a:spcAft>
            </a:pPr>
            <a:r>
              <a:rPr lang="fr-CA" sz="2000" dirty="0" smtClean="0">
                <a:effectLst/>
                <a:latin typeface="Times New Roman" panose="02020603050405020304" pitchFamily="18" charset="0"/>
                <a:ea typeface="Times New Roman" panose="02020603050405020304" pitchFamily="18" charset="0"/>
              </a:rPr>
              <a:t>Des dossiers importants ont été apportés à notre attention. Le 15 septembre nous avons eu le plaisir d’entendre M. Claude Béland qui a été directeur général des Caisses Desjardins.  Tous les responsables de comités sectoriels ou régionaux ont été invités à Québec pour une journée de formation et d’information sur leur comité respectif.</a:t>
            </a:r>
            <a:endParaRPr lang="fr-CA" sz="2400" dirty="0" smtClean="0">
              <a:effectLst/>
              <a:latin typeface="Times New Roman" panose="02020603050405020304" pitchFamily="18" charset="0"/>
              <a:ea typeface="Times New Roman" panose="02020603050405020304" pitchFamily="18" charset="0"/>
            </a:endParaRPr>
          </a:p>
          <a:p>
            <a:pPr algn="just">
              <a:spcAft>
                <a:spcPts val="0"/>
              </a:spcAft>
            </a:pPr>
            <a:endParaRPr lang="fr-CA" sz="2000" dirty="0" smtClean="0">
              <a:effectLst/>
              <a:latin typeface="Times New Roman" panose="02020603050405020304" pitchFamily="18" charset="0"/>
              <a:ea typeface="Times New Roman" panose="02020603050405020304" pitchFamily="18" charset="0"/>
            </a:endParaRPr>
          </a:p>
          <a:p>
            <a:pPr algn="just">
              <a:spcAft>
                <a:spcPts val="0"/>
              </a:spcAft>
            </a:pPr>
            <a:r>
              <a:rPr lang="fr-CA" sz="2000" dirty="0" smtClean="0">
                <a:effectLst/>
                <a:latin typeface="Times New Roman" panose="02020603050405020304" pitchFamily="18" charset="0"/>
                <a:ea typeface="Times New Roman" panose="02020603050405020304" pitchFamily="18" charset="0"/>
              </a:rPr>
              <a:t>Cette année encore nous avons eu la chance et le plaisir de fonctionner avec un conseil sectoriel complet. Pour ce qui est des comités régionaux, nous avons connu une modification dans le comité sociopolitique qui est sous la responsabilité de Mme Lucienne Barbe. Mme Micheline </a:t>
            </a:r>
            <a:r>
              <a:rPr lang="fr-CA" sz="2000" dirty="0" err="1" smtClean="0">
                <a:effectLst/>
                <a:latin typeface="Times New Roman" panose="02020603050405020304" pitchFamily="18" charset="0"/>
                <a:ea typeface="Times New Roman" panose="02020603050405020304" pitchFamily="18" charset="0"/>
              </a:rPr>
              <a:t>Duquette</a:t>
            </a:r>
            <a:r>
              <a:rPr lang="fr-CA" sz="2000" dirty="0" smtClean="0">
                <a:effectLst/>
                <a:latin typeface="Times New Roman" panose="02020603050405020304" pitchFamily="18" charset="0"/>
                <a:ea typeface="Times New Roman" panose="02020603050405020304" pitchFamily="18" charset="0"/>
              </a:rPr>
              <a:t> est demeurée substitut. Le comité des arts s’est enrichi avec la nomination d’une nouvelle retraitée, Mme Ginette Demers comme substitut.</a:t>
            </a:r>
          </a:p>
          <a:p>
            <a:pPr algn="just">
              <a:spcAft>
                <a:spcPts val="0"/>
              </a:spcAft>
            </a:pPr>
            <a:endParaRPr lang="fr-CA" sz="2000" dirty="0" smtClean="0">
              <a:effectLst/>
              <a:latin typeface="Times New Roman" panose="02020603050405020304" pitchFamily="18" charset="0"/>
              <a:ea typeface="Times New Roman" panose="02020603050405020304" pitchFamily="18" charset="0"/>
            </a:endParaRPr>
          </a:p>
          <a:p>
            <a:pPr algn="just">
              <a:spcAft>
                <a:spcPts val="0"/>
              </a:spcAft>
            </a:pPr>
            <a:r>
              <a:rPr lang="fr-CA" sz="2000" dirty="0" smtClean="0">
                <a:effectLst/>
                <a:latin typeface="Times New Roman" panose="02020603050405020304" pitchFamily="18" charset="0"/>
                <a:ea typeface="Times New Roman" panose="02020603050405020304" pitchFamily="18" charset="0"/>
              </a:rPr>
              <a:t>Les comités et sous-comités sectoriels ont fonctionné à fond de train. Je souhaite que la prochaine année soit aussi satisfaisante, nous avons toujours besoin de personnes impliquées. J’en profite pour vous dire que vous faites un travail important et merci pour ce bénévolat à tous les niveaux.</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2382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38424" y="983735"/>
            <a:ext cx="10213775" cy="4601260"/>
          </a:xfrm>
          <a:prstGeom prst="rect">
            <a:avLst/>
          </a:prstGeom>
        </p:spPr>
        <p:txBody>
          <a:bodyPr wrap="square">
            <a:spAutoFit/>
          </a:bodyPr>
          <a:lstStyle/>
          <a:p>
            <a:r>
              <a:rPr lang="fr-CA" dirty="0">
                <a:latin typeface="Times New Roman" panose="02020603050405020304" pitchFamily="18" charset="0"/>
                <a:ea typeface="Times New Roman" panose="02020603050405020304" pitchFamily="18" charset="0"/>
              </a:rPr>
              <a:t>Le 16 mars, j’ai participé à une activité régionale à l’hôtel </a:t>
            </a:r>
            <a:r>
              <a:rPr lang="fr-CA" dirty="0" smtClean="0">
                <a:latin typeface="Times New Roman" panose="02020603050405020304" pitchFamily="18" charset="0"/>
                <a:ea typeface="Times New Roman" panose="02020603050405020304" pitchFamily="18" charset="0"/>
              </a:rPr>
              <a:t>Day In à </a:t>
            </a:r>
            <a:r>
              <a:rPr lang="fr-CA" dirty="0">
                <a:latin typeface="Times New Roman" panose="02020603050405020304" pitchFamily="18" charset="0"/>
                <a:ea typeface="Times New Roman" panose="02020603050405020304" pitchFamily="18" charset="0"/>
              </a:rPr>
              <a:t>Blainville. En groupe, nous avons </a:t>
            </a:r>
            <a:r>
              <a:rPr lang="fr-CA" dirty="0" smtClean="0">
                <a:latin typeface="Times New Roman" panose="02020603050405020304" pitchFamily="18" charset="0"/>
                <a:ea typeface="Times New Roman" panose="02020603050405020304" pitchFamily="18" charset="0"/>
              </a:rPr>
              <a:t>échangé suite à </a:t>
            </a:r>
            <a:r>
              <a:rPr lang="fr-CA" dirty="0">
                <a:latin typeface="Times New Roman" panose="02020603050405020304" pitchFamily="18" charset="0"/>
                <a:ea typeface="Times New Roman" panose="02020603050405020304" pitchFamily="18" charset="0"/>
              </a:rPr>
              <a:t>la lecture du livre </a:t>
            </a:r>
            <a:r>
              <a:rPr lang="fr-CA" dirty="0" smtClean="0">
                <a:latin typeface="Times New Roman" panose="02020603050405020304" pitchFamily="18" charset="0"/>
                <a:ea typeface="Times New Roman" panose="02020603050405020304" pitchFamily="18" charset="0"/>
              </a:rPr>
              <a:t>« La </a:t>
            </a:r>
            <a:r>
              <a:rPr lang="fr-CA" dirty="0">
                <a:latin typeface="Times New Roman" panose="02020603050405020304" pitchFamily="18" charset="0"/>
                <a:ea typeface="Times New Roman" panose="02020603050405020304" pitchFamily="18" charset="0"/>
              </a:rPr>
              <a:t>santé </a:t>
            </a:r>
            <a:r>
              <a:rPr lang="fr-CA" dirty="0" smtClean="0">
                <a:latin typeface="Times New Roman" panose="02020603050405020304" pitchFamily="18" charset="0"/>
                <a:ea typeface="Times New Roman" panose="02020603050405020304" pitchFamily="18" charset="0"/>
              </a:rPr>
              <a:t>repensée » </a:t>
            </a:r>
            <a:r>
              <a:rPr lang="fr-CA" dirty="0">
                <a:latin typeface="Times New Roman" panose="02020603050405020304" pitchFamily="18" charset="0"/>
                <a:ea typeface="Times New Roman" panose="02020603050405020304" pitchFamily="18" charset="0"/>
              </a:rPr>
              <a:t>du Dr Gaétan Brouillard. </a:t>
            </a:r>
            <a:endParaRPr lang="fr-CA" dirty="0" smtClean="0">
              <a:latin typeface="Times New Roman" panose="02020603050405020304" pitchFamily="18" charset="0"/>
              <a:ea typeface="Times New Roman" panose="02020603050405020304" pitchFamily="18" charset="0"/>
            </a:endParaRPr>
          </a:p>
          <a:p>
            <a:endParaRPr lang="fr-CA" dirty="0">
              <a:latin typeface="Times New Roman" panose="02020603050405020304" pitchFamily="18" charset="0"/>
              <a:ea typeface="Times New Roman" panose="02020603050405020304" pitchFamily="18" charset="0"/>
            </a:endParaRPr>
          </a:p>
          <a:p>
            <a:pPr>
              <a:spcAft>
                <a:spcPts val="600"/>
              </a:spcAft>
            </a:pPr>
            <a:r>
              <a:rPr lang="fr-CA" dirty="0">
                <a:latin typeface="Times New Roman" panose="02020603050405020304" pitchFamily="18" charset="0"/>
                <a:ea typeface="Times New Roman" panose="02020603050405020304" pitchFamily="18" charset="0"/>
              </a:rPr>
              <a:t>Le 14 avril, j’ai participé à la rencontre des responsables de la condition des hommes à Québec. Cette rencontre avait pour but : </a:t>
            </a:r>
          </a:p>
          <a:p>
            <a:pPr>
              <a:spcAft>
                <a:spcPts val="0"/>
              </a:spcAft>
            </a:pPr>
            <a:r>
              <a:rPr lang="fr-CA" dirty="0" smtClean="0">
                <a:latin typeface="Times New Roman" panose="02020603050405020304" pitchFamily="18" charset="0"/>
                <a:ea typeface="Times New Roman" panose="02020603050405020304" pitchFamily="18" charset="0"/>
              </a:rPr>
              <a:t> - </a:t>
            </a:r>
            <a:r>
              <a:rPr lang="fr-CA" dirty="0">
                <a:latin typeface="Times New Roman" panose="02020603050405020304" pitchFamily="18" charset="0"/>
                <a:ea typeface="Times New Roman" panose="02020603050405020304" pitchFamily="18" charset="0"/>
              </a:rPr>
              <a:t>de préciser le rôle de la personne responsable,</a:t>
            </a:r>
          </a:p>
          <a:p>
            <a:pPr>
              <a:spcAft>
                <a:spcPts val="0"/>
              </a:spcAft>
            </a:pPr>
            <a:r>
              <a:rPr lang="fr-CA" dirty="0">
                <a:latin typeface="Times New Roman" panose="02020603050405020304" pitchFamily="18" charset="0"/>
                <a:ea typeface="Times New Roman" panose="02020603050405020304" pitchFamily="18" charset="0"/>
              </a:rPr>
              <a:t> </a:t>
            </a:r>
            <a:r>
              <a:rPr lang="fr-CA" dirty="0" smtClean="0">
                <a:latin typeface="Times New Roman" panose="02020603050405020304" pitchFamily="18" charset="0"/>
                <a:ea typeface="Times New Roman" panose="02020603050405020304" pitchFamily="18" charset="0"/>
              </a:rPr>
              <a:t>- de </a:t>
            </a:r>
            <a:r>
              <a:rPr lang="fr-CA" dirty="0">
                <a:latin typeface="Times New Roman" panose="02020603050405020304" pitchFamily="18" charset="0"/>
                <a:ea typeface="Times New Roman" panose="02020603050405020304" pitchFamily="18" charset="0"/>
              </a:rPr>
              <a:t>recueillir les besoins des hommes retraités et aînés, </a:t>
            </a:r>
          </a:p>
          <a:p>
            <a:pPr>
              <a:spcAft>
                <a:spcPts val="0"/>
              </a:spcAft>
            </a:pPr>
            <a:r>
              <a:rPr lang="fr-CA" dirty="0">
                <a:latin typeface="Times New Roman" panose="02020603050405020304" pitchFamily="18" charset="0"/>
                <a:ea typeface="Times New Roman" panose="02020603050405020304" pitchFamily="18" charset="0"/>
              </a:rPr>
              <a:t> </a:t>
            </a:r>
            <a:r>
              <a:rPr lang="fr-CA" dirty="0" smtClean="0">
                <a:latin typeface="Times New Roman" panose="02020603050405020304" pitchFamily="18" charset="0"/>
                <a:ea typeface="Times New Roman" panose="02020603050405020304" pitchFamily="18" charset="0"/>
              </a:rPr>
              <a:t>- </a:t>
            </a:r>
            <a:r>
              <a:rPr lang="fr-CA" dirty="0">
                <a:latin typeface="Times New Roman" panose="02020603050405020304" pitchFamily="18" charset="0"/>
                <a:ea typeface="Times New Roman" panose="02020603050405020304" pitchFamily="18" charset="0"/>
              </a:rPr>
              <a:t>comment répondre à ces </a:t>
            </a:r>
            <a:r>
              <a:rPr lang="fr-CA" dirty="0" smtClean="0">
                <a:latin typeface="Times New Roman" panose="02020603050405020304" pitchFamily="18" charset="0"/>
                <a:ea typeface="Times New Roman" panose="02020603050405020304" pitchFamily="18" charset="0"/>
              </a:rPr>
              <a:t>besoins? </a:t>
            </a:r>
          </a:p>
          <a:p>
            <a:pPr>
              <a:spcAft>
                <a:spcPts val="0"/>
              </a:spcAft>
            </a:pPr>
            <a:endParaRPr lang="fr-CA" dirty="0">
              <a:latin typeface="Times New Roman" panose="02020603050405020304" pitchFamily="18" charset="0"/>
              <a:ea typeface="Times New Roman" panose="02020603050405020304" pitchFamily="18" charset="0"/>
            </a:endParaRPr>
          </a:p>
          <a:p>
            <a:pPr>
              <a:spcAft>
                <a:spcPts val="0"/>
              </a:spcAft>
            </a:pPr>
            <a:r>
              <a:rPr lang="fr-CA" dirty="0" smtClean="0">
                <a:latin typeface="Times New Roman" panose="02020603050405020304" pitchFamily="18" charset="0"/>
                <a:ea typeface="Times New Roman" panose="02020603050405020304" pitchFamily="18" charset="0"/>
              </a:rPr>
              <a:t>Le 27 avril, quatre membres de notre secteur ont assisté à une conférence sur les rêves à Blainville. Cette conférence donnée par M. Yves Dubuc était organisée par le secteur Lanaudière.</a:t>
            </a:r>
            <a:endParaRPr lang="fr-CA" dirty="0">
              <a:latin typeface="Times New Roman" panose="02020603050405020304" pitchFamily="18" charset="0"/>
              <a:ea typeface="Times New Roman" panose="02020603050405020304" pitchFamily="18" charset="0"/>
            </a:endParaRPr>
          </a:p>
          <a:p>
            <a:pPr>
              <a:spcAft>
                <a:spcPts val="0"/>
              </a:spcAft>
            </a:pPr>
            <a:r>
              <a:rPr lang="fr-CA" dirty="0">
                <a:latin typeface="Times New Roman" panose="02020603050405020304" pitchFamily="18" charset="0"/>
                <a:ea typeface="Times New Roman" panose="02020603050405020304" pitchFamily="18" charset="0"/>
              </a:rPr>
              <a:t> </a:t>
            </a:r>
          </a:p>
          <a:p>
            <a:pPr>
              <a:spcAft>
                <a:spcPts val="0"/>
              </a:spcAft>
            </a:pPr>
            <a:r>
              <a:rPr lang="fr-CA" dirty="0">
                <a:latin typeface="Times New Roman" panose="02020603050405020304" pitchFamily="18" charset="0"/>
                <a:ea typeface="Times New Roman" panose="02020603050405020304" pitchFamily="18" charset="0"/>
              </a:rPr>
              <a:t>Nous avons aussi tenu des déjeuners rencontre le 3e mercredi du mois. </a:t>
            </a:r>
            <a:endParaRPr lang="fr-CA" dirty="0" smtClean="0">
              <a:latin typeface="Times New Roman" panose="02020603050405020304" pitchFamily="18" charset="0"/>
              <a:ea typeface="Times New Roman" panose="02020603050405020304" pitchFamily="18" charset="0"/>
            </a:endParaRPr>
          </a:p>
          <a:p>
            <a:pPr>
              <a:spcAft>
                <a:spcPts val="0"/>
              </a:spcAft>
            </a:pPr>
            <a:endParaRPr lang="fr-CA" dirty="0">
              <a:effectLst/>
              <a:latin typeface="Times New Roman" panose="02020603050405020304" pitchFamily="18" charset="0"/>
              <a:ea typeface="Times New Roman" panose="02020603050405020304" pitchFamily="18" charset="0"/>
            </a:endParaRPr>
          </a:p>
          <a:p>
            <a:pPr>
              <a:spcAft>
                <a:spcPts val="0"/>
              </a:spcAft>
            </a:pPr>
            <a:endParaRPr lang="fr-CA" dirty="0" smtClean="0">
              <a:latin typeface="Times New Roman" panose="02020603050405020304" pitchFamily="18" charset="0"/>
              <a:ea typeface="Times New Roman" panose="02020603050405020304" pitchFamily="18" charset="0"/>
            </a:endParaRPr>
          </a:p>
          <a:p>
            <a:pPr>
              <a:spcAft>
                <a:spcPts val="0"/>
              </a:spcAft>
            </a:pPr>
            <a:r>
              <a:rPr lang="fr-CA" b="1" dirty="0" smtClean="0">
                <a:effectLst/>
                <a:latin typeface="Times New Roman" panose="02020603050405020304" pitchFamily="18" charset="0"/>
                <a:ea typeface="Times New Roman" panose="02020603050405020304" pitchFamily="18" charset="0"/>
              </a:rPr>
              <a:t>Jean-Claude McGuire</a:t>
            </a:r>
            <a:r>
              <a:rPr lang="fr-CA" dirty="0" smtClean="0">
                <a:effectLst/>
                <a:latin typeface="Times New Roman" panose="02020603050405020304" pitchFamily="18" charset="0"/>
                <a:ea typeface="Times New Roman" panose="02020603050405020304" pitchFamily="18" charset="0"/>
              </a:rPr>
              <a:t>, responsable</a:t>
            </a:r>
            <a:endParaRPr lang="fr-CA"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16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880533" y="615178"/>
            <a:ext cx="10544432" cy="5570756"/>
          </a:xfrm>
          <a:prstGeom prst="rect">
            <a:avLst/>
          </a:prstGeom>
        </p:spPr>
        <p:txBody>
          <a:bodyPr wrap="square">
            <a:spAutoFit/>
          </a:bodyPr>
          <a:lstStyle/>
          <a:p>
            <a:pPr>
              <a:spcAft>
                <a:spcPts val="0"/>
              </a:spcAft>
            </a:pPr>
            <a:r>
              <a:rPr lang="fr-FR" sz="2000" b="1" u="sng" dirty="0">
                <a:solidFill>
                  <a:srgbClr val="000000"/>
                </a:solidFill>
                <a:latin typeface="Times New Roman" panose="02020603050405020304" pitchFamily="18" charset="0"/>
                <a:ea typeface="Times New Roman" panose="02020603050405020304" pitchFamily="18" charset="0"/>
              </a:rPr>
              <a:t>Comités des </a:t>
            </a:r>
            <a:r>
              <a:rPr lang="fr-FR" sz="2000" b="1" u="sng" dirty="0" smtClean="0">
                <a:solidFill>
                  <a:srgbClr val="000000"/>
                </a:solidFill>
                <a:latin typeface="Times New Roman" panose="02020603050405020304" pitchFamily="18" charset="0"/>
                <a:ea typeface="Times New Roman" panose="02020603050405020304" pitchFamily="18" charset="0"/>
              </a:rPr>
              <a:t>arts </a:t>
            </a:r>
            <a:r>
              <a:rPr lang="fr-FR" sz="2000" b="1" u="sng" dirty="0">
                <a:solidFill>
                  <a:srgbClr val="000000"/>
                </a:solidFill>
                <a:latin typeface="Times New Roman" panose="02020603050405020304" pitchFamily="18" charset="0"/>
                <a:ea typeface="Times New Roman" panose="02020603050405020304" pitchFamily="18" charset="0"/>
              </a:rPr>
              <a:t>visuels</a:t>
            </a:r>
            <a:endParaRPr lang="fr-CA" sz="2000" dirty="0">
              <a:latin typeface="Times New Roman" panose="02020603050405020304" pitchFamily="18" charset="0"/>
              <a:ea typeface="Times New Roman" panose="02020603050405020304" pitchFamily="18" charset="0"/>
            </a:endParaRPr>
          </a:p>
          <a:p>
            <a:pPr>
              <a:spcAft>
                <a:spcPts val="0"/>
              </a:spcAft>
            </a:pPr>
            <a:r>
              <a:rPr lang="fr-FR" sz="2000" dirty="0">
                <a:solidFill>
                  <a:srgbClr val="000000"/>
                </a:solidFill>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pPr>
              <a:spcAft>
                <a:spcPts val="0"/>
              </a:spcAft>
            </a:pPr>
            <a:r>
              <a:rPr lang="fr-FR" sz="2000" dirty="0" smtClean="0">
                <a:solidFill>
                  <a:srgbClr val="000000"/>
                </a:solidFill>
                <a:latin typeface="Times New Roman" panose="02020603050405020304" pitchFamily="18" charset="0"/>
                <a:ea typeface="Times New Roman" panose="02020603050405020304" pitchFamily="18" charset="0"/>
              </a:rPr>
              <a:t>Je voudrais commencer par remercier Mme Ginette Demers qui a accepté d’être substitut pour les arts visuels des Hautes-Laurentides. De par sa formation en art et son dynamisme, Ginette apportera un renouveau stimulant pour notre secteur.</a:t>
            </a:r>
          </a:p>
          <a:p>
            <a:pPr>
              <a:spcAft>
                <a:spcPts val="0"/>
              </a:spcAft>
            </a:pPr>
            <a:r>
              <a:rPr lang="fr-FR" sz="2000" dirty="0" smtClean="0">
                <a:solidFill>
                  <a:srgbClr val="000000"/>
                </a:solidFill>
                <a:latin typeface="Times New Roman" panose="02020603050405020304" pitchFamily="18" charset="0"/>
                <a:ea typeface="Times New Roman" panose="02020603050405020304" pitchFamily="18" charset="0"/>
              </a:rPr>
              <a:t>Les différents secteurs de la région 10 ont discuté et élaboré le canevas d’un plan d’action régional du comité des arts visuels pour l’année 2015-2016.</a:t>
            </a:r>
          </a:p>
          <a:p>
            <a:pPr>
              <a:spcAft>
                <a:spcPts val="600"/>
              </a:spcAft>
            </a:pPr>
            <a:endParaRPr lang="fr-FR" sz="2000" dirty="0" smtClean="0">
              <a:solidFill>
                <a:srgbClr val="000000"/>
              </a:solidFill>
              <a:latin typeface="Times New Roman" panose="02020603050405020304" pitchFamily="18" charset="0"/>
              <a:ea typeface="Times New Roman" panose="02020603050405020304" pitchFamily="18" charset="0"/>
            </a:endParaRPr>
          </a:p>
          <a:p>
            <a:pPr>
              <a:spcAft>
                <a:spcPts val="600"/>
              </a:spcAft>
            </a:pPr>
            <a:r>
              <a:rPr lang="fr-FR" sz="2000" dirty="0" smtClean="0">
                <a:solidFill>
                  <a:srgbClr val="000000"/>
                </a:solidFill>
                <a:latin typeface="Times New Roman" panose="02020603050405020304" pitchFamily="18" charset="0"/>
                <a:ea typeface="Times New Roman" panose="02020603050405020304" pitchFamily="18" charset="0"/>
              </a:rPr>
              <a:t>Le plan d’action a pour but : </a:t>
            </a:r>
          </a:p>
          <a:p>
            <a:pPr marL="342900" indent="-342900">
              <a:spcAft>
                <a:spcPts val="0"/>
              </a:spcAft>
              <a:buFont typeface="Wingdings" panose="05000000000000000000" pitchFamily="2" charset="2"/>
              <a:buChar char="§"/>
            </a:pPr>
            <a:r>
              <a:rPr lang="fr-FR" dirty="0" smtClean="0">
                <a:solidFill>
                  <a:srgbClr val="000000"/>
                </a:solidFill>
                <a:latin typeface="Times New Roman" panose="02020603050405020304" pitchFamily="18" charset="0"/>
                <a:ea typeface="Times New Roman" panose="02020603050405020304" pitchFamily="18" charset="0"/>
              </a:rPr>
              <a:t>De développer et renforcer un sentiment d’appartenance.</a:t>
            </a:r>
          </a:p>
          <a:p>
            <a:pPr marL="342900" indent="-342900">
              <a:spcAft>
                <a:spcPts val="0"/>
              </a:spcAft>
              <a:buFont typeface="Wingdings" panose="05000000000000000000" pitchFamily="2" charset="2"/>
              <a:buChar char="§"/>
            </a:pPr>
            <a:r>
              <a:rPr lang="fr-FR" dirty="0" smtClean="0">
                <a:solidFill>
                  <a:srgbClr val="000000"/>
                </a:solidFill>
                <a:latin typeface="Times New Roman" panose="02020603050405020304" pitchFamily="18" charset="0"/>
                <a:ea typeface="Times New Roman" panose="02020603050405020304" pitchFamily="18" charset="0"/>
              </a:rPr>
              <a:t>De s’ouvrir aux métiers d’art et artisanat d’art.</a:t>
            </a:r>
          </a:p>
          <a:p>
            <a:pPr marL="342900" indent="-342900">
              <a:spcAft>
                <a:spcPts val="0"/>
              </a:spcAft>
              <a:buFont typeface="Wingdings" panose="05000000000000000000" pitchFamily="2" charset="2"/>
              <a:buChar char="§"/>
            </a:pPr>
            <a:r>
              <a:rPr lang="fr-FR" dirty="0" smtClean="0">
                <a:solidFill>
                  <a:srgbClr val="000000"/>
                </a:solidFill>
                <a:latin typeface="Times New Roman" panose="02020603050405020304" pitchFamily="18" charset="0"/>
                <a:ea typeface="Times New Roman" panose="02020603050405020304" pitchFamily="18" charset="0"/>
              </a:rPr>
              <a:t>D’assurer la relève.</a:t>
            </a:r>
          </a:p>
          <a:p>
            <a:pPr marL="342900" indent="-342900">
              <a:spcAft>
                <a:spcPts val="0"/>
              </a:spcAft>
              <a:buFont typeface="Wingdings" panose="05000000000000000000" pitchFamily="2" charset="2"/>
              <a:buChar char="§"/>
            </a:pPr>
            <a:r>
              <a:rPr lang="fr-FR" dirty="0" smtClean="0">
                <a:solidFill>
                  <a:srgbClr val="000000"/>
                </a:solidFill>
                <a:latin typeface="Times New Roman" panose="02020603050405020304" pitchFamily="18" charset="0"/>
                <a:ea typeface="Times New Roman" panose="02020603050405020304" pitchFamily="18" charset="0"/>
              </a:rPr>
              <a:t>De stimuler </a:t>
            </a:r>
            <a:r>
              <a:rPr lang="fr-FR" dirty="0">
                <a:solidFill>
                  <a:srgbClr val="000000"/>
                </a:solidFill>
                <a:latin typeface="Times New Roman" panose="02020603050405020304" pitchFamily="18" charset="0"/>
                <a:ea typeface="Times New Roman" panose="02020603050405020304" pitchFamily="18" charset="0"/>
              </a:rPr>
              <a:t>l</a:t>
            </a:r>
            <a:r>
              <a:rPr lang="fr-FR" dirty="0" smtClean="0">
                <a:solidFill>
                  <a:srgbClr val="000000"/>
                </a:solidFill>
                <a:latin typeface="Times New Roman" panose="02020603050405020304" pitchFamily="18" charset="0"/>
                <a:ea typeface="Times New Roman" panose="02020603050405020304" pitchFamily="18" charset="0"/>
              </a:rPr>
              <a:t>’esprit créatif.</a:t>
            </a:r>
          </a:p>
          <a:p>
            <a:pPr marL="342900" indent="-342900">
              <a:spcAft>
                <a:spcPts val="0"/>
              </a:spcAft>
              <a:buFont typeface="Wingdings" panose="05000000000000000000" pitchFamily="2" charset="2"/>
              <a:buChar char="§"/>
            </a:pPr>
            <a:r>
              <a:rPr lang="fr-FR" dirty="0" smtClean="0">
                <a:solidFill>
                  <a:srgbClr val="000000"/>
                </a:solidFill>
                <a:latin typeface="Times New Roman" panose="02020603050405020304" pitchFamily="18" charset="0"/>
                <a:ea typeface="Times New Roman" panose="02020603050405020304" pitchFamily="18" charset="0"/>
              </a:rPr>
              <a:t>D’intéresser les nouveaux membres par des rencontres amicales.</a:t>
            </a:r>
          </a:p>
          <a:p>
            <a:pPr>
              <a:spcAft>
                <a:spcPts val="0"/>
              </a:spcAft>
            </a:pPr>
            <a:endParaRPr lang="fr-FR" dirty="0" smtClean="0">
              <a:solidFill>
                <a:srgbClr val="000000"/>
              </a:solidFill>
              <a:latin typeface="Times New Roman" panose="02020603050405020304" pitchFamily="18" charset="0"/>
              <a:ea typeface="Times New Roman" panose="02020603050405020304" pitchFamily="18" charset="0"/>
            </a:endParaRPr>
          </a:p>
          <a:p>
            <a:pPr>
              <a:spcAft>
                <a:spcPts val="0"/>
              </a:spcAft>
            </a:pPr>
            <a:r>
              <a:rPr lang="fr-FR" sz="2000" dirty="0" smtClean="0">
                <a:solidFill>
                  <a:srgbClr val="000000"/>
                </a:solidFill>
                <a:latin typeface="Times New Roman" panose="02020603050405020304" pitchFamily="18" charset="0"/>
                <a:ea typeface="Times New Roman" panose="02020603050405020304" pitchFamily="18" charset="0"/>
              </a:rPr>
              <a:t>Un budget de 3825 $ est accordé, donc il y aura 5 prix « coups de cœur » lors de notre rencontre régionale.</a:t>
            </a:r>
            <a:r>
              <a:rPr lang="fr-FR" dirty="0">
                <a:solidFill>
                  <a:srgbClr val="000000"/>
                </a:solidFill>
                <a:latin typeface="Times New Roman" panose="02020603050405020304" pitchFamily="18" charset="0"/>
                <a:ea typeface="Times New Roman" panose="02020603050405020304" pitchFamily="18" charset="0"/>
              </a:rPr>
              <a:t/>
            </a:r>
            <a:br>
              <a:rPr lang="fr-FR" dirty="0">
                <a:solidFill>
                  <a:srgbClr val="000000"/>
                </a:solidFill>
                <a:latin typeface="Times New Roman" panose="02020603050405020304" pitchFamily="18" charset="0"/>
                <a:ea typeface="Times New Roman" panose="02020603050405020304" pitchFamily="18" charset="0"/>
              </a:rPr>
            </a:br>
            <a:endParaRPr lang="fr-CA" dirty="0"/>
          </a:p>
        </p:txBody>
      </p:sp>
    </p:spTree>
    <p:extLst>
      <p:ext uri="{BB962C8B-B14F-4D97-AF65-F5344CB8AC3E}">
        <p14:creationId xmlns:p14="http://schemas.microsoft.com/office/powerpoint/2010/main" val="3418541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72523" y="1139364"/>
            <a:ext cx="10506607" cy="4078039"/>
          </a:xfrm>
          <a:prstGeom prst="rect">
            <a:avLst/>
          </a:prstGeom>
        </p:spPr>
        <p:txBody>
          <a:bodyPr wrap="square">
            <a:spAutoFit/>
          </a:bodyPr>
          <a:lstStyle/>
          <a:p>
            <a:pPr>
              <a:spcAft>
                <a:spcPts val="600"/>
              </a:spcAft>
            </a:pPr>
            <a:r>
              <a:rPr lang="fr-FR" sz="2000" dirty="0" smtClean="0">
                <a:solidFill>
                  <a:srgbClr val="000000"/>
                </a:solidFill>
                <a:latin typeface="Times New Roman" panose="02020603050405020304" pitchFamily="18" charset="0"/>
                <a:ea typeface="Times New Roman" panose="02020603050405020304" pitchFamily="18" charset="0"/>
              </a:rPr>
              <a:t>Cette année, deux grands événements sont à souligner au niveau régional :</a:t>
            </a:r>
          </a:p>
          <a:p>
            <a:pPr marL="457200" indent="-457200">
              <a:spcAft>
                <a:spcPts val="0"/>
              </a:spcAft>
              <a:buFont typeface="+mj-lt"/>
              <a:buAutoNum type="arabicPeriod"/>
            </a:pPr>
            <a:r>
              <a:rPr lang="fr-FR" dirty="0" smtClean="0">
                <a:solidFill>
                  <a:srgbClr val="000000"/>
                </a:solidFill>
                <a:latin typeface="Times New Roman" panose="02020603050405020304" pitchFamily="18" charset="0"/>
                <a:ea typeface="Times New Roman" panose="02020603050405020304" pitchFamily="18" charset="0"/>
              </a:rPr>
              <a:t>Exposition du 26 mai lors de notre rencontre régionale à l’hôtel </a:t>
            </a:r>
            <a:r>
              <a:rPr lang="fr-FR" dirty="0" err="1" smtClean="0">
                <a:solidFill>
                  <a:srgbClr val="000000"/>
                </a:solidFill>
                <a:latin typeface="Times New Roman" panose="02020603050405020304" pitchFamily="18" charset="0"/>
                <a:ea typeface="Times New Roman" panose="02020603050405020304" pitchFamily="18" charset="0"/>
              </a:rPr>
              <a:t>Days</a:t>
            </a:r>
            <a:r>
              <a:rPr lang="fr-FR" dirty="0" smtClean="0">
                <a:solidFill>
                  <a:srgbClr val="000000"/>
                </a:solidFill>
                <a:latin typeface="Times New Roman" panose="02020603050405020304" pitchFamily="18" charset="0"/>
                <a:ea typeface="Times New Roman" panose="02020603050405020304" pitchFamily="18" charset="0"/>
              </a:rPr>
              <a:t> Inn à Blainville. Vous pourrez admirer une grande diversité d’œuvres présentées par les artistes et les artisan(e)s des métiers d’art.</a:t>
            </a:r>
          </a:p>
          <a:p>
            <a:pPr marL="457200" indent="-457200">
              <a:spcAft>
                <a:spcPts val="0"/>
              </a:spcAft>
              <a:buFont typeface="+mj-lt"/>
              <a:buAutoNum type="arabicPeriod"/>
            </a:pPr>
            <a:r>
              <a:rPr lang="fr-FR" dirty="0" smtClean="0">
                <a:solidFill>
                  <a:srgbClr val="000000"/>
                </a:solidFill>
                <a:latin typeface="Times New Roman" panose="02020603050405020304" pitchFamily="18" charset="0"/>
                <a:ea typeface="Times New Roman" panose="02020603050405020304" pitchFamily="18" charset="0"/>
              </a:rPr>
              <a:t>Le salon des arts de l’AREQ Laval-Laurentides-Lanaudière se tiendra le mercredi 19 octobre 2016.</a:t>
            </a:r>
          </a:p>
          <a:p>
            <a:pPr>
              <a:spcAft>
                <a:spcPts val="0"/>
              </a:spcAft>
            </a:pPr>
            <a:endParaRPr lang="fr-FR" sz="2000" dirty="0">
              <a:solidFill>
                <a:srgbClr val="000000"/>
              </a:solidFill>
              <a:latin typeface="Times New Roman" panose="02020603050405020304" pitchFamily="18" charset="0"/>
              <a:ea typeface="Times New Roman" panose="02020603050405020304" pitchFamily="18" charset="0"/>
            </a:endParaRPr>
          </a:p>
          <a:p>
            <a:pPr>
              <a:spcAft>
                <a:spcPts val="0"/>
              </a:spcAft>
            </a:pPr>
            <a:r>
              <a:rPr lang="fr-FR" sz="2000" dirty="0" smtClean="0">
                <a:solidFill>
                  <a:srgbClr val="000000"/>
                </a:solidFill>
                <a:latin typeface="Times New Roman" panose="02020603050405020304" pitchFamily="18" charset="0"/>
                <a:ea typeface="Times New Roman" panose="02020603050405020304" pitchFamily="18" charset="0"/>
              </a:rPr>
              <a:t>Ces expositions sont pour les membres de l’AREQ.</a:t>
            </a:r>
          </a:p>
          <a:p>
            <a:pPr>
              <a:spcAft>
                <a:spcPts val="0"/>
              </a:spcAft>
            </a:pPr>
            <a:endParaRPr lang="fr-FR" sz="2000" dirty="0">
              <a:solidFill>
                <a:srgbClr val="000000"/>
              </a:solidFill>
              <a:latin typeface="Times New Roman" panose="02020603050405020304" pitchFamily="18" charset="0"/>
              <a:ea typeface="Times New Roman" panose="02020603050405020304" pitchFamily="18" charset="0"/>
            </a:endParaRPr>
          </a:p>
          <a:p>
            <a:pPr>
              <a:spcAft>
                <a:spcPts val="0"/>
              </a:spcAft>
            </a:pPr>
            <a:r>
              <a:rPr lang="fr-FR" sz="2000" dirty="0" smtClean="0">
                <a:solidFill>
                  <a:srgbClr val="000000"/>
                </a:solidFill>
                <a:latin typeface="Times New Roman" panose="02020603050405020304" pitchFamily="18" charset="0"/>
                <a:ea typeface="Times New Roman" panose="02020603050405020304" pitchFamily="18" charset="0"/>
              </a:rPr>
              <a:t>Notre exposition sectorielle aura lieu le 9 juin à la salle Maclaren, au palais des sports de Mont-Laurier. Ce sera un 5 à 9 avec cocktail divinatoire suivi d’une soirée cabaret.</a:t>
            </a:r>
          </a:p>
          <a:p>
            <a:pPr>
              <a:spcAft>
                <a:spcPts val="0"/>
              </a:spcAft>
            </a:pPr>
            <a:endParaRPr lang="fr-FR" sz="2000" dirty="0" smtClean="0">
              <a:solidFill>
                <a:srgbClr val="000000"/>
              </a:solidFill>
              <a:latin typeface="Times New Roman" panose="02020603050405020304" pitchFamily="18" charset="0"/>
              <a:ea typeface="Times New Roman" panose="02020603050405020304" pitchFamily="18" charset="0"/>
            </a:endParaRPr>
          </a:p>
          <a:p>
            <a:pPr>
              <a:spcAft>
                <a:spcPts val="0"/>
              </a:spcAft>
            </a:pPr>
            <a:r>
              <a:rPr lang="fr-FR" sz="2000" dirty="0" smtClean="0">
                <a:solidFill>
                  <a:srgbClr val="000000"/>
                </a:solidFill>
                <a:latin typeface="Times New Roman" panose="02020603050405020304" pitchFamily="18" charset="0"/>
                <a:ea typeface="Times New Roman" panose="02020603050405020304" pitchFamily="18" charset="0"/>
              </a:rPr>
              <a:t>Laisser libre cours à vos passions et apporter vos œuvres afin qu’on les admire.</a:t>
            </a:r>
            <a:r>
              <a:rPr lang="fr-FR" sz="2000" dirty="0">
                <a:solidFill>
                  <a:srgbClr val="000000"/>
                </a:solidFill>
                <a:latin typeface="Times New Roman" panose="02020603050405020304" pitchFamily="18" charset="0"/>
                <a:ea typeface="Times New Roman" panose="02020603050405020304" pitchFamily="18" charset="0"/>
              </a:rPr>
              <a:t/>
            </a:r>
            <a:br>
              <a:rPr lang="fr-FR" sz="2000" dirty="0">
                <a:solidFill>
                  <a:srgbClr val="000000"/>
                </a:solidFill>
                <a:latin typeface="Times New Roman" panose="02020603050405020304" pitchFamily="18" charset="0"/>
                <a:ea typeface="Times New Roman" panose="02020603050405020304" pitchFamily="18" charset="0"/>
              </a:rPr>
            </a:br>
            <a:r>
              <a:rPr lang="fr-FR" sz="2000" dirty="0">
                <a:solidFill>
                  <a:srgbClr val="000000"/>
                </a:solidFill>
                <a:latin typeface="Times New Roman" panose="02020603050405020304" pitchFamily="18" charset="0"/>
                <a:ea typeface="Times New Roman" panose="02020603050405020304" pitchFamily="18" charset="0"/>
              </a:rPr>
              <a:t> </a:t>
            </a:r>
            <a:br>
              <a:rPr lang="fr-FR" sz="2000" dirty="0">
                <a:solidFill>
                  <a:srgbClr val="000000"/>
                </a:solidFill>
                <a:latin typeface="Times New Roman" panose="02020603050405020304" pitchFamily="18" charset="0"/>
                <a:ea typeface="Times New Roman" panose="02020603050405020304" pitchFamily="18" charset="0"/>
              </a:rPr>
            </a:br>
            <a:r>
              <a:rPr lang="fr-FR" sz="2000" b="1" dirty="0">
                <a:solidFill>
                  <a:srgbClr val="000000"/>
                </a:solidFill>
                <a:latin typeface="Times New Roman" panose="02020603050405020304" pitchFamily="18" charset="0"/>
                <a:ea typeface="Times New Roman" panose="02020603050405020304" pitchFamily="18" charset="0"/>
              </a:rPr>
              <a:t>Jacline Mayer,</a:t>
            </a:r>
            <a:r>
              <a:rPr lang="fr-FR" sz="2000" dirty="0">
                <a:solidFill>
                  <a:srgbClr val="000000"/>
                </a:solidFill>
                <a:latin typeface="Times New Roman" panose="02020603050405020304" pitchFamily="18" charset="0"/>
                <a:ea typeface="Times New Roman" panose="02020603050405020304" pitchFamily="18" charset="0"/>
              </a:rPr>
              <a:t> </a:t>
            </a:r>
            <a:r>
              <a:rPr lang="fr-FR" sz="2000" dirty="0" smtClean="0">
                <a:solidFill>
                  <a:srgbClr val="000000"/>
                </a:solidFill>
                <a:latin typeface="Times New Roman" panose="02020603050405020304" pitchFamily="18" charset="0"/>
                <a:ea typeface="Times New Roman" panose="02020603050405020304" pitchFamily="18" charset="0"/>
              </a:rPr>
              <a:t>responsable et </a:t>
            </a:r>
            <a:r>
              <a:rPr lang="fr-FR" sz="2000" b="1" dirty="0" smtClean="0">
                <a:solidFill>
                  <a:srgbClr val="000000"/>
                </a:solidFill>
                <a:latin typeface="Times New Roman" panose="02020603050405020304" pitchFamily="18" charset="0"/>
                <a:ea typeface="Times New Roman" panose="02020603050405020304" pitchFamily="18" charset="0"/>
              </a:rPr>
              <a:t>Ginette Demers</a:t>
            </a:r>
            <a:r>
              <a:rPr lang="fr-FR" sz="2000" dirty="0" smtClean="0">
                <a:solidFill>
                  <a:srgbClr val="000000"/>
                </a:solidFill>
                <a:latin typeface="Times New Roman" panose="02020603050405020304" pitchFamily="18" charset="0"/>
                <a:ea typeface="Times New Roman" panose="02020603050405020304" pitchFamily="18" charset="0"/>
              </a:rPr>
              <a:t>, substitut</a:t>
            </a:r>
            <a:endParaRPr lang="fr-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0465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39215" y="889512"/>
            <a:ext cx="10560676" cy="4708981"/>
          </a:xfrm>
          <a:prstGeom prst="rect">
            <a:avLst/>
          </a:prstGeom>
        </p:spPr>
        <p:txBody>
          <a:bodyPr wrap="square">
            <a:spAutoFit/>
          </a:bodyPr>
          <a:lstStyle/>
          <a:p>
            <a:pPr>
              <a:spcAft>
                <a:spcPts val="0"/>
              </a:spcAft>
            </a:pPr>
            <a:r>
              <a:rPr lang="fr-CA" sz="2000" b="1" u="sng" kern="150" dirty="0">
                <a:latin typeface="Times New Roman" panose="02020603050405020304" pitchFamily="18" charset="0"/>
                <a:ea typeface="SimSun" panose="02010600030101010101" pitchFamily="2" charset="-122"/>
                <a:cs typeface="Times New Roman" panose="02020603050405020304" pitchFamily="18" charset="0"/>
              </a:rPr>
              <a:t>Fondation </a:t>
            </a:r>
            <a:r>
              <a:rPr lang="fr-CA" sz="2000" b="1" u="sng" kern="150" dirty="0" smtClean="0">
                <a:latin typeface="Times New Roman" panose="02020603050405020304" pitchFamily="18" charset="0"/>
                <a:ea typeface="SimSun" panose="02010600030101010101" pitchFamily="2" charset="-122"/>
                <a:cs typeface="Times New Roman" panose="02020603050405020304" pitchFamily="18" charset="0"/>
              </a:rPr>
              <a:t>Laure-</a:t>
            </a:r>
            <a:r>
              <a:rPr lang="fr-CA" sz="2000" b="1" u="sng" kern="150" dirty="0" err="1" smtClean="0">
                <a:latin typeface="Times New Roman" panose="02020603050405020304" pitchFamily="18" charset="0"/>
                <a:ea typeface="SimSun" panose="02010600030101010101" pitchFamily="2" charset="-122"/>
                <a:cs typeface="Times New Roman" panose="02020603050405020304" pitchFamily="18" charset="0"/>
              </a:rPr>
              <a:t>Gaudreault</a:t>
            </a: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pPr>
              <a:spcAft>
                <a:spcPts val="0"/>
              </a:spcAft>
            </a:pPr>
            <a:r>
              <a:rPr lang="fr-CA" sz="2000" kern="150" dirty="0">
                <a:latin typeface="Times New Roman" panose="02020603050405020304" pitchFamily="18" charset="0"/>
                <a:ea typeface="SimSun" panose="02010600030101010101" pitchFamily="2" charset="-122"/>
                <a:cs typeface="Times New Roman" panose="02020603050405020304" pitchFamily="18" charset="0"/>
              </a:rPr>
              <a:t> </a:t>
            </a: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r>
              <a:rPr lang="fr-CA" sz="2000" dirty="0" smtClean="0">
                <a:latin typeface="Times New Roman" panose="02020603050405020304" pitchFamily="18" charset="0"/>
                <a:cs typeface="Times New Roman" panose="02020603050405020304" pitchFamily="18" charset="0"/>
              </a:rPr>
              <a:t>À </a:t>
            </a:r>
            <a:r>
              <a:rPr lang="fr-CA" sz="2000" dirty="0">
                <a:latin typeface="Times New Roman" panose="02020603050405020304" pitchFamily="18" charset="0"/>
                <a:cs typeface="Times New Roman" panose="02020603050405020304" pitchFamily="18" charset="0"/>
              </a:rPr>
              <a:t>la deuxième rencontre, nous avons répondu aux demandes </a:t>
            </a:r>
            <a:r>
              <a:rPr lang="fr-CA" sz="2000" dirty="0" smtClean="0">
                <a:latin typeface="Times New Roman" panose="02020603050405020304" pitchFamily="18" charset="0"/>
                <a:cs typeface="Times New Roman" panose="02020603050405020304" pitchFamily="18" charset="0"/>
              </a:rPr>
              <a:t>d’aide </a:t>
            </a:r>
            <a:r>
              <a:rPr lang="fr-CA" sz="2000" dirty="0">
                <a:latin typeface="Times New Roman" panose="02020603050405020304" pitchFamily="18" charset="0"/>
                <a:cs typeface="Times New Roman" panose="02020603050405020304" pitchFamily="18" charset="0"/>
              </a:rPr>
              <a:t>des bénéficiaires et des organismes. </a:t>
            </a:r>
            <a:endParaRPr lang="fr-CA" sz="2000" dirty="0" smtClean="0">
              <a:latin typeface="Times New Roman" panose="02020603050405020304" pitchFamily="18" charset="0"/>
              <a:cs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Pour </a:t>
            </a:r>
            <a:r>
              <a:rPr lang="fr-CA" sz="2000" dirty="0">
                <a:latin typeface="Times New Roman" panose="02020603050405020304" pitchFamily="18" charset="0"/>
                <a:cs typeface="Times New Roman" panose="02020603050405020304" pitchFamily="18" charset="0"/>
              </a:rPr>
              <a:t>notre </a:t>
            </a:r>
            <a:r>
              <a:rPr lang="fr-CA" sz="2000" dirty="0" smtClean="0">
                <a:latin typeface="Times New Roman" panose="02020603050405020304" pitchFamily="18" charset="0"/>
                <a:cs typeface="Times New Roman" panose="02020603050405020304" pitchFamily="18" charset="0"/>
              </a:rPr>
              <a:t>secteur 10G</a:t>
            </a:r>
            <a:r>
              <a:rPr lang="fr-CA" sz="2000" dirty="0">
                <a:latin typeface="Times New Roman" panose="02020603050405020304" pitchFamily="18" charset="0"/>
                <a:cs typeface="Times New Roman" panose="02020603050405020304" pitchFamily="18" charset="0"/>
              </a:rPr>
              <a:t>, nous avons pu répondre positivement à deux des trois </a:t>
            </a:r>
            <a:r>
              <a:rPr lang="fr-CA" sz="2000" dirty="0" smtClean="0">
                <a:latin typeface="Times New Roman" panose="02020603050405020304" pitchFamily="18" charset="0"/>
                <a:cs typeface="Times New Roman" panose="02020603050405020304" pitchFamily="18" charset="0"/>
              </a:rPr>
              <a:t>demandes</a:t>
            </a:r>
            <a:r>
              <a:rPr lang="fr-CA" sz="2000" dirty="0">
                <a:latin typeface="Times New Roman" panose="02020603050405020304" pitchFamily="18" charset="0"/>
                <a:cs typeface="Times New Roman" panose="02020603050405020304" pitchFamily="18" charset="0"/>
              </a:rPr>
              <a:t>. Pour la Paroisse Notre-Dame-de-la-Rive, de Lac-des-Écorces, nous avons accordé </a:t>
            </a:r>
            <a:r>
              <a:rPr lang="fr-CA" sz="2000" dirty="0" smtClean="0">
                <a:latin typeface="Times New Roman" panose="02020603050405020304" pitchFamily="18" charset="0"/>
                <a:cs typeface="Times New Roman" panose="02020603050405020304" pitchFamily="18" charset="0"/>
              </a:rPr>
              <a:t>un </a:t>
            </a:r>
            <a:r>
              <a:rPr lang="fr-CA" sz="2000" dirty="0">
                <a:latin typeface="Times New Roman" panose="02020603050405020304" pitchFamily="18" charset="0"/>
                <a:cs typeface="Times New Roman" panose="02020603050405020304" pitchFamily="18" charset="0"/>
              </a:rPr>
              <a:t>montant de </a:t>
            </a:r>
            <a:r>
              <a:rPr lang="fr-CA" sz="2000" dirty="0" smtClean="0">
                <a:latin typeface="Times New Roman" panose="02020603050405020304" pitchFamily="18" charset="0"/>
                <a:cs typeface="Times New Roman" panose="02020603050405020304" pitchFamily="18" charset="0"/>
              </a:rPr>
              <a:t>465 $. </a:t>
            </a:r>
            <a:r>
              <a:rPr lang="fr-CA" sz="2000" dirty="0">
                <a:latin typeface="Times New Roman" panose="02020603050405020304" pitchFamily="18" charset="0"/>
                <a:cs typeface="Times New Roman" panose="02020603050405020304" pitchFamily="18" charset="0"/>
              </a:rPr>
              <a:t>P</a:t>
            </a:r>
            <a:r>
              <a:rPr lang="fr-CA" sz="2000" dirty="0" smtClean="0">
                <a:latin typeface="Times New Roman" panose="02020603050405020304" pitchFamily="18" charset="0"/>
                <a:cs typeface="Times New Roman" panose="02020603050405020304" pitchFamily="18" charset="0"/>
              </a:rPr>
              <a:t>our </a:t>
            </a:r>
            <a:r>
              <a:rPr lang="fr-CA" sz="2000" dirty="0">
                <a:latin typeface="Times New Roman" panose="02020603050405020304" pitchFamily="18" charset="0"/>
                <a:cs typeface="Times New Roman" panose="02020603050405020304" pitchFamily="18" charset="0"/>
              </a:rPr>
              <a:t>permettre à des jeunes de Rivière-Rouge de participer à des activités </a:t>
            </a:r>
            <a:r>
              <a:rPr lang="fr-CA" sz="2000" dirty="0" smtClean="0">
                <a:latin typeface="Times New Roman" panose="02020603050405020304" pitchFamily="18" charset="0"/>
                <a:cs typeface="Times New Roman" panose="02020603050405020304" pitchFamily="18" charset="0"/>
              </a:rPr>
              <a:t>sportives, un </a:t>
            </a:r>
            <a:r>
              <a:rPr lang="fr-CA" sz="2000" dirty="0">
                <a:latin typeface="Times New Roman" panose="02020603050405020304" pitchFamily="18" charset="0"/>
                <a:cs typeface="Times New Roman" panose="02020603050405020304" pitchFamily="18" charset="0"/>
              </a:rPr>
              <a:t>montant de </a:t>
            </a:r>
            <a:r>
              <a:rPr lang="fr-CA" sz="2000" dirty="0" smtClean="0">
                <a:latin typeface="Times New Roman" panose="02020603050405020304" pitchFamily="18" charset="0"/>
                <a:cs typeface="Times New Roman" panose="02020603050405020304" pitchFamily="18" charset="0"/>
              </a:rPr>
              <a:t>400 $ </a:t>
            </a:r>
            <a:r>
              <a:rPr lang="fr-CA" sz="2000" dirty="0">
                <a:latin typeface="Times New Roman" panose="02020603050405020304" pitchFamily="18" charset="0"/>
                <a:cs typeface="Times New Roman" panose="02020603050405020304" pitchFamily="18" charset="0"/>
              </a:rPr>
              <a:t>leur sera remis. </a:t>
            </a:r>
            <a:endParaRPr lang="fr-CA" sz="2000" dirty="0" smtClean="0">
              <a:latin typeface="Times New Roman" panose="02020603050405020304" pitchFamily="18" charset="0"/>
              <a:cs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Pour </a:t>
            </a:r>
            <a:r>
              <a:rPr lang="fr-CA" sz="2000" dirty="0">
                <a:latin typeface="Times New Roman" panose="02020603050405020304" pitchFamily="18" charset="0"/>
                <a:cs typeface="Times New Roman" panose="02020603050405020304" pitchFamily="18" charset="0"/>
              </a:rPr>
              <a:t>souligner les 25 ans de la Fondation, le 26 mai 2016 à </a:t>
            </a:r>
            <a:r>
              <a:rPr lang="fr-CA" sz="2000" dirty="0" smtClean="0">
                <a:latin typeface="Times New Roman" panose="02020603050405020304" pitchFamily="18" charset="0"/>
                <a:cs typeface="Times New Roman" panose="02020603050405020304" pitchFamily="18" charset="0"/>
              </a:rPr>
              <a:t>l’AGR, </a:t>
            </a:r>
            <a:r>
              <a:rPr lang="fr-CA" sz="2000" dirty="0">
                <a:latin typeface="Times New Roman" panose="02020603050405020304" pitchFamily="18" charset="0"/>
                <a:cs typeface="Times New Roman" panose="02020603050405020304" pitchFamily="18" charset="0"/>
              </a:rPr>
              <a:t>il y aura une </a:t>
            </a:r>
            <a:r>
              <a:rPr lang="fr-CA" sz="2000" dirty="0" smtClean="0">
                <a:latin typeface="Times New Roman" panose="02020603050405020304" pitchFamily="18" charset="0"/>
                <a:cs typeface="Times New Roman" panose="02020603050405020304" pitchFamily="18" charset="0"/>
              </a:rPr>
              <a:t>collecte </a:t>
            </a:r>
            <a:r>
              <a:rPr lang="fr-CA" sz="2000" dirty="0">
                <a:latin typeface="Times New Roman" panose="02020603050405020304" pitchFamily="18" charset="0"/>
                <a:cs typeface="Times New Roman" panose="02020603050405020304" pitchFamily="18" charset="0"/>
              </a:rPr>
              <a:t>de fonds, un moitié-moitié, au profit de celle-ci</a:t>
            </a:r>
            <a:r>
              <a:rPr lang="fr-CA" sz="2000" dirty="0" smtClean="0">
                <a:latin typeface="Times New Roman" panose="02020603050405020304" pitchFamily="18" charset="0"/>
                <a:cs typeface="Times New Roman" panose="02020603050405020304" pitchFamily="18" charset="0"/>
              </a:rPr>
              <a:t>.</a:t>
            </a:r>
            <a:endParaRPr lang="fr-CA" sz="2000" dirty="0">
              <a:latin typeface="Times New Roman" panose="02020603050405020304" pitchFamily="18" charset="0"/>
              <a:cs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Un </a:t>
            </a:r>
            <a:r>
              <a:rPr lang="fr-CA" sz="2000" dirty="0">
                <a:latin typeface="Times New Roman" panose="02020603050405020304" pitchFamily="18" charset="0"/>
                <a:cs typeface="Times New Roman" panose="02020603050405020304" pitchFamily="18" charset="0"/>
              </a:rPr>
              <a:t>merci spécial au </a:t>
            </a:r>
            <a:r>
              <a:rPr lang="fr-CA" sz="2000" dirty="0" smtClean="0">
                <a:latin typeface="Times New Roman" panose="02020603050405020304" pitchFamily="18" charset="0"/>
                <a:cs typeface="Times New Roman" panose="02020603050405020304" pitchFamily="18" charset="0"/>
              </a:rPr>
              <a:t>conseil sectoriel </a:t>
            </a:r>
            <a:r>
              <a:rPr lang="fr-CA" sz="2000" dirty="0">
                <a:latin typeface="Times New Roman" panose="02020603050405020304" pitchFamily="18" charset="0"/>
                <a:cs typeface="Times New Roman" panose="02020603050405020304" pitchFamily="18" charset="0"/>
              </a:rPr>
              <a:t>qui donnera à partir de 2016 un montant de </a:t>
            </a:r>
            <a:r>
              <a:rPr lang="fr-CA" sz="2000" dirty="0" smtClean="0">
                <a:latin typeface="Times New Roman" panose="02020603050405020304" pitchFamily="18" charset="0"/>
                <a:cs typeface="Times New Roman" panose="02020603050405020304" pitchFamily="18" charset="0"/>
              </a:rPr>
              <a:t>300 $ </a:t>
            </a:r>
            <a:r>
              <a:rPr lang="fr-CA" sz="2000" dirty="0">
                <a:latin typeface="Times New Roman" panose="02020603050405020304" pitchFamily="18" charset="0"/>
                <a:cs typeface="Times New Roman" panose="02020603050405020304" pitchFamily="18" charset="0"/>
              </a:rPr>
              <a:t>par an à la FLG. </a:t>
            </a:r>
          </a:p>
          <a:p>
            <a:r>
              <a:rPr lang="fr-CA" sz="2000" dirty="0" smtClean="0">
                <a:latin typeface="Times New Roman" panose="02020603050405020304" pitchFamily="18" charset="0"/>
                <a:cs typeface="Times New Roman" panose="02020603050405020304" pitchFamily="18" charset="0"/>
              </a:rPr>
              <a:t>MERCI </a:t>
            </a:r>
            <a:r>
              <a:rPr lang="fr-CA" sz="2000" dirty="0">
                <a:latin typeface="Times New Roman" panose="02020603050405020304" pitchFamily="18" charset="0"/>
                <a:cs typeface="Times New Roman" panose="02020603050405020304" pitchFamily="18" charset="0"/>
              </a:rPr>
              <a:t>également à toutes les personnes généreuses qui donnent lors des collectes de la FLG</a:t>
            </a:r>
            <a:r>
              <a:rPr lang="fr-CA" sz="2000" dirty="0"/>
              <a:t>. </a:t>
            </a:r>
          </a:p>
          <a:p>
            <a:pPr>
              <a:spcAft>
                <a:spcPts val="0"/>
              </a:spcAft>
            </a:pPr>
            <a:r>
              <a:rPr lang="fr-CA" sz="2000" kern="150" dirty="0">
                <a:latin typeface="Times New Roman" panose="02020603050405020304" pitchFamily="18" charset="0"/>
                <a:ea typeface="SimSun" panose="02010600030101010101" pitchFamily="2" charset="-122"/>
                <a:cs typeface="Times New Roman" panose="02020603050405020304" pitchFamily="18" charset="0"/>
              </a:rPr>
              <a:t> </a:t>
            </a: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pPr>
              <a:spcAft>
                <a:spcPts val="0"/>
              </a:spcAft>
            </a:pPr>
            <a:r>
              <a:rPr lang="fr-CA" sz="2000" b="1" kern="150" dirty="0">
                <a:latin typeface="Times New Roman" panose="02020603050405020304" pitchFamily="18" charset="0"/>
                <a:ea typeface="SimSun" panose="02010600030101010101" pitchFamily="2" charset="-122"/>
                <a:cs typeface="Times New Roman" panose="02020603050405020304" pitchFamily="18" charset="0"/>
              </a:rPr>
              <a:t>Micheline </a:t>
            </a:r>
            <a:r>
              <a:rPr lang="fr-CA" sz="2000" b="1" kern="150" dirty="0" err="1" smtClean="0">
                <a:latin typeface="Times New Roman" panose="02020603050405020304" pitchFamily="18" charset="0"/>
                <a:ea typeface="SimSun" panose="02010600030101010101" pitchFamily="2" charset="-122"/>
                <a:cs typeface="Times New Roman" panose="02020603050405020304" pitchFamily="18" charset="0"/>
              </a:rPr>
              <a:t>Duquette</a:t>
            </a:r>
            <a:r>
              <a:rPr lang="fr-CA" sz="2000" kern="150" dirty="0" smtClean="0">
                <a:latin typeface="Times New Roman" panose="02020603050405020304" pitchFamily="18" charset="0"/>
                <a:ea typeface="SimSun" panose="02010600030101010101" pitchFamily="2" charset="-122"/>
                <a:cs typeface="Times New Roman" panose="02020603050405020304" pitchFamily="18" charset="0"/>
              </a:rPr>
              <a:t>,</a:t>
            </a:r>
            <a:r>
              <a:rPr lang="fr-CA" sz="2000" b="1" kern="150" dirty="0" smtClean="0">
                <a:latin typeface="Times New Roman" panose="02020603050405020304" pitchFamily="18" charset="0"/>
                <a:ea typeface="SimSun" panose="02010600030101010101" pitchFamily="2" charset="-122"/>
                <a:cs typeface="Times New Roman" panose="02020603050405020304" pitchFamily="18" charset="0"/>
              </a:rPr>
              <a:t> </a:t>
            </a:r>
            <a:r>
              <a:rPr lang="fr-CA" sz="2000" kern="150" dirty="0">
                <a:latin typeface="Times New Roman" panose="02020603050405020304" pitchFamily="18" charset="0"/>
                <a:ea typeface="SimSun" panose="02010600030101010101" pitchFamily="2" charset="-122"/>
                <a:cs typeface="Times New Roman" panose="02020603050405020304" pitchFamily="18" charset="0"/>
              </a:rPr>
              <a:t>responsable</a:t>
            </a:r>
            <a:endParaRPr lang="fr-CA" sz="2000" kern="150" dirty="0">
              <a:effectLst/>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397045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40158" y="971747"/>
            <a:ext cx="10277340" cy="5139869"/>
          </a:xfrm>
          <a:prstGeom prst="rect">
            <a:avLst/>
          </a:prstGeom>
        </p:spPr>
        <p:txBody>
          <a:bodyPr wrap="square">
            <a:spAutoFit/>
          </a:bodyPr>
          <a:lstStyle/>
          <a:p>
            <a:pPr>
              <a:spcAft>
                <a:spcPts val="0"/>
              </a:spcAft>
            </a:pPr>
            <a:r>
              <a:rPr lang="fr-CA" sz="2000" b="1" u="sng" kern="150" dirty="0">
                <a:latin typeface="Times New Roman" panose="02020603050405020304" pitchFamily="18" charset="0"/>
                <a:ea typeface="SimSun" panose="02010600030101010101" pitchFamily="2" charset="-122"/>
                <a:cs typeface="Mangal" panose="02040503050203030202" pitchFamily="18" charset="0"/>
              </a:rPr>
              <a:t>Les sous-comités</a:t>
            </a:r>
            <a:endParaRPr lang="fr-CA" sz="2000" kern="150" dirty="0">
              <a:latin typeface="Times New Roman" panose="02020603050405020304" pitchFamily="18" charset="0"/>
              <a:ea typeface="SimSun" panose="02010600030101010101" pitchFamily="2" charset="-122"/>
              <a:cs typeface="Mangal" panose="02040503050203030202"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Notre secteur est soucieux de garder le contact avec ses membres. Des sous-comités entretiennent ces liens d’une façon constante.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Toujours en action</a:t>
            </a:r>
            <a:r>
              <a:rPr lang="fr-CA" sz="2000" b="1" dirty="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r>
              <a:rPr lang="fr-CA" sz="2000" dirty="0">
                <a:latin typeface="Times New Roman" panose="02020603050405020304" pitchFamily="18" charset="0"/>
                <a:ea typeface="Times New Roman" panose="02020603050405020304" pitchFamily="18" charset="0"/>
              </a:rPr>
              <a:t> </a:t>
            </a:r>
            <a:endParaRPr lang="fr-CA" sz="2000" dirty="0" smtClean="0">
              <a:latin typeface="Times New Roman" panose="02020603050405020304" pitchFamily="18" charset="0"/>
              <a:ea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Un </a:t>
            </a:r>
            <a:r>
              <a:rPr lang="fr-CA" sz="2000" dirty="0">
                <a:latin typeface="Times New Roman" panose="02020603050405020304" pitchFamily="18" charset="0"/>
                <a:cs typeface="Times New Roman" panose="02020603050405020304" pitchFamily="18" charset="0"/>
              </a:rPr>
              <a:t>projet a été présenté par Lorraine Paquette et Françoise </a:t>
            </a:r>
            <a:r>
              <a:rPr lang="fr-CA" sz="2000" dirty="0" err="1">
                <a:latin typeface="Times New Roman" panose="02020603050405020304" pitchFamily="18" charset="0"/>
                <a:cs typeface="Times New Roman" panose="02020603050405020304" pitchFamily="18" charset="0"/>
              </a:rPr>
              <a:t>Desharnais</a:t>
            </a:r>
            <a:r>
              <a:rPr lang="fr-CA" sz="2000" dirty="0" smtClean="0">
                <a:latin typeface="Times New Roman" panose="02020603050405020304" pitchFamily="18" charset="0"/>
                <a:cs typeface="Times New Roman" panose="02020603050405020304" pitchFamily="18" charset="0"/>
              </a:rPr>
              <a:t>. «</a:t>
            </a:r>
            <a:r>
              <a:rPr lang="fr-CA" sz="2000" b="1" dirty="0" smtClean="0">
                <a:latin typeface="Times New Roman" panose="02020603050405020304" pitchFamily="18" charset="0"/>
                <a:cs typeface="Times New Roman" panose="02020603050405020304" pitchFamily="18" charset="0"/>
              </a:rPr>
              <a:t> Journée </a:t>
            </a:r>
            <a:r>
              <a:rPr lang="fr-CA" sz="2000" b="1" dirty="0">
                <a:latin typeface="Times New Roman" panose="02020603050405020304" pitchFamily="18" charset="0"/>
                <a:cs typeface="Times New Roman" panose="02020603050405020304" pitchFamily="18" charset="0"/>
              </a:rPr>
              <a:t>VIP pour les proches </a:t>
            </a:r>
            <a:r>
              <a:rPr lang="fr-CA" sz="2000" b="1" dirty="0" smtClean="0">
                <a:latin typeface="Times New Roman" panose="02020603050405020304" pitchFamily="18" charset="0"/>
                <a:cs typeface="Times New Roman" panose="02020603050405020304" pitchFamily="18" charset="0"/>
              </a:rPr>
              <a:t>aidants</a:t>
            </a:r>
            <a:r>
              <a:rPr lang="fr-CA" sz="2000" dirty="0" smtClean="0">
                <a:latin typeface="Times New Roman" panose="02020603050405020304" pitchFamily="18" charset="0"/>
                <a:cs typeface="Times New Roman" panose="02020603050405020304" pitchFamily="18" charset="0"/>
              </a:rPr>
              <a:t> ».  </a:t>
            </a:r>
          </a:p>
          <a:p>
            <a:r>
              <a:rPr lang="fr-CA" sz="2000" dirty="0" smtClean="0">
                <a:latin typeface="Times New Roman" panose="02020603050405020304" pitchFamily="18" charset="0"/>
                <a:cs typeface="Times New Roman" panose="02020603050405020304" pitchFamily="18" charset="0"/>
              </a:rPr>
              <a:t>C’est </a:t>
            </a:r>
            <a:r>
              <a:rPr lang="fr-CA" sz="2000" dirty="0">
                <a:latin typeface="Times New Roman" panose="02020603050405020304" pitchFamily="18" charset="0"/>
                <a:cs typeface="Times New Roman" panose="02020603050405020304" pitchFamily="18" charset="0"/>
              </a:rPr>
              <a:t>le 31 mars dernier que les membres du secteur qui sont aidants auprès d’un </a:t>
            </a:r>
            <a:r>
              <a:rPr lang="fr-CA" sz="2000" dirty="0" smtClean="0">
                <a:latin typeface="Times New Roman" panose="02020603050405020304" pitchFamily="18" charset="0"/>
                <a:cs typeface="Times New Roman" panose="02020603050405020304" pitchFamily="18" charset="0"/>
              </a:rPr>
              <a:t>proche, </a:t>
            </a:r>
            <a:r>
              <a:rPr lang="fr-CA" sz="2000" dirty="0">
                <a:latin typeface="Times New Roman" panose="02020603050405020304" pitchFamily="18" charset="0"/>
                <a:cs typeface="Times New Roman" panose="02020603050405020304" pitchFamily="18" charset="0"/>
              </a:rPr>
              <a:t>ou d’un ami, ont été reçus au Café de la Gare de Mont-Laurier.  </a:t>
            </a:r>
          </a:p>
          <a:p>
            <a:r>
              <a:rPr lang="fr-CA" sz="2000" dirty="0">
                <a:latin typeface="Times New Roman" panose="02020603050405020304" pitchFamily="18" charset="0"/>
                <a:cs typeface="Times New Roman" panose="02020603050405020304" pitchFamily="18" charset="0"/>
              </a:rPr>
              <a:t>Plus de trente membres ont participé à cette rencontre. Nous avons reçu M</a:t>
            </a:r>
            <a:r>
              <a:rPr lang="fr-CA" sz="2000" dirty="0" smtClean="0">
                <a:latin typeface="Times New Roman" panose="02020603050405020304" pitchFamily="18" charset="0"/>
                <a:cs typeface="Times New Roman" panose="02020603050405020304" pitchFamily="18" charset="0"/>
              </a:rPr>
              <a:t>. Bertin </a:t>
            </a:r>
            <a:r>
              <a:rPr lang="fr-CA" sz="2000" dirty="0">
                <a:latin typeface="Times New Roman" panose="02020603050405020304" pitchFamily="18" charset="0"/>
                <a:cs typeface="Times New Roman" panose="02020603050405020304" pitchFamily="18" charset="0"/>
              </a:rPr>
              <a:t>Legault, invité-conférencier, et travailleur social, œuvrant au Centre Bénévole Léonie Bélanger, comme bénévole dans l’animation des groupes de soutien aux proches aidants.</a:t>
            </a:r>
          </a:p>
          <a:p>
            <a:r>
              <a:rPr lang="fr-CA" sz="2400" dirty="0"/>
              <a:t> </a:t>
            </a:r>
          </a:p>
          <a:p>
            <a:pPr algn="just">
              <a:spcAft>
                <a:spcPts val="0"/>
              </a:spcAft>
              <a:tabLst>
                <a:tab pos="449580" algn="l"/>
              </a:tabLst>
            </a:pPr>
            <a:endParaRPr lang="fr-CA"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5904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81449" y="1425146"/>
            <a:ext cx="10659762" cy="3170099"/>
          </a:xfrm>
          <a:prstGeom prst="rect">
            <a:avLst/>
          </a:prstGeom>
        </p:spPr>
        <p:txBody>
          <a:bodyPr wrap="square">
            <a:spAutoFit/>
          </a:bodyPr>
          <a:lstStyle/>
          <a:p>
            <a:r>
              <a:rPr lang="fr-CA" sz="2000" dirty="0">
                <a:latin typeface="Times New Roman" panose="02020603050405020304" pitchFamily="18" charset="0"/>
                <a:cs typeface="Times New Roman" panose="02020603050405020304" pitchFamily="18" charset="0"/>
              </a:rPr>
              <a:t>Mari-Ève Piché qui est travailleuse sociale et coordonnatrice des </a:t>
            </a:r>
            <a:r>
              <a:rPr lang="fr-CA" sz="2000" dirty="0" smtClean="0">
                <a:latin typeface="Times New Roman" panose="02020603050405020304" pitchFamily="18" charset="0"/>
                <a:cs typeface="Times New Roman" panose="02020603050405020304" pitchFamily="18" charset="0"/>
              </a:rPr>
              <a:t>programmes </a:t>
            </a:r>
            <a:r>
              <a:rPr lang="fr-CA" sz="2000" dirty="0">
                <a:latin typeface="Times New Roman" panose="02020603050405020304" pitchFamily="18" charset="0"/>
                <a:cs typeface="Times New Roman" panose="02020603050405020304" pitchFamily="18" charset="0"/>
              </a:rPr>
              <a:t>Proches aidants nous a </a:t>
            </a:r>
            <a:r>
              <a:rPr lang="fr-CA" sz="2000" dirty="0" smtClean="0">
                <a:latin typeface="Times New Roman" panose="02020603050405020304" pitchFamily="18" charset="0"/>
                <a:cs typeface="Times New Roman" panose="02020603050405020304" pitchFamily="18" charset="0"/>
              </a:rPr>
              <a:t>présenté </a:t>
            </a:r>
            <a:r>
              <a:rPr lang="fr-CA" sz="2000" dirty="0">
                <a:latin typeface="Times New Roman" panose="02020603050405020304" pitchFamily="18" charset="0"/>
                <a:cs typeface="Times New Roman" panose="02020603050405020304" pitchFamily="18" charset="0"/>
              </a:rPr>
              <a:t>un programme qui existe depuis 5 ans et offre des services de soutien psychosociaux et individuels </a:t>
            </a:r>
            <a:r>
              <a:rPr lang="fr-CA" sz="2000" dirty="0" smtClean="0">
                <a:latin typeface="Times New Roman" panose="02020603050405020304" pitchFamily="18" charset="0"/>
                <a:cs typeface="Times New Roman" panose="02020603050405020304" pitchFamily="18" charset="0"/>
              </a:rPr>
              <a:t>dans </a:t>
            </a:r>
            <a:r>
              <a:rPr lang="fr-CA" sz="2000" dirty="0">
                <a:latin typeface="Times New Roman" panose="02020603050405020304" pitchFamily="18" charset="0"/>
                <a:cs typeface="Times New Roman" panose="02020603050405020304" pitchFamily="18" charset="0"/>
              </a:rPr>
              <a:t>toute la MRC </a:t>
            </a:r>
            <a:r>
              <a:rPr lang="fr-CA" sz="2000" dirty="0" smtClean="0">
                <a:latin typeface="Times New Roman" panose="02020603050405020304" pitchFamily="18" charset="0"/>
                <a:cs typeface="Times New Roman" panose="02020603050405020304" pitchFamily="18" charset="0"/>
              </a:rPr>
              <a:t>Antoine-Labelle</a:t>
            </a:r>
            <a:r>
              <a:rPr lang="fr-CA" sz="2000" dirty="0">
                <a:latin typeface="Times New Roman" panose="02020603050405020304" pitchFamily="18" charset="0"/>
                <a:cs typeface="Times New Roman" panose="02020603050405020304" pitchFamily="18" charset="0"/>
              </a:rPr>
              <a:t>.</a:t>
            </a:r>
          </a:p>
          <a:p>
            <a:r>
              <a:rPr lang="fr-CA" sz="2000" dirty="0">
                <a:latin typeface="Times New Roman" panose="02020603050405020304" pitchFamily="18" charset="0"/>
                <a:cs typeface="Times New Roman" panose="02020603050405020304" pitchFamily="18" charset="0"/>
              </a:rPr>
              <a:t> </a:t>
            </a:r>
          </a:p>
          <a:p>
            <a:r>
              <a:rPr lang="fr-CA" sz="2000" dirty="0">
                <a:latin typeface="Times New Roman" panose="02020603050405020304" pitchFamily="18" charset="0"/>
                <a:cs typeface="Times New Roman" panose="02020603050405020304" pitchFamily="18" charset="0"/>
              </a:rPr>
              <a:t>De plus </a:t>
            </a:r>
            <a:r>
              <a:rPr lang="fr-CA" sz="2000" dirty="0" smtClean="0">
                <a:latin typeface="Times New Roman" panose="02020603050405020304" pitchFamily="18" charset="0"/>
                <a:cs typeface="Times New Roman" panose="02020603050405020304" pitchFamily="18" charset="0"/>
              </a:rPr>
              <a:t>madame </a:t>
            </a:r>
            <a:r>
              <a:rPr lang="fr-CA" sz="2000" dirty="0">
                <a:latin typeface="Times New Roman" panose="02020603050405020304" pitchFamily="18" charset="0"/>
                <a:cs typeface="Times New Roman" panose="02020603050405020304" pitchFamily="18" charset="0"/>
              </a:rPr>
              <a:t>Sophie </a:t>
            </a:r>
            <a:r>
              <a:rPr lang="fr-CA" sz="2000" dirty="0" err="1">
                <a:latin typeface="Times New Roman" panose="02020603050405020304" pitchFamily="18" charset="0"/>
                <a:cs typeface="Times New Roman" panose="02020603050405020304" pitchFamily="18" charset="0"/>
              </a:rPr>
              <a:t>Monette</a:t>
            </a:r>
            <a:r>
              <a:rPr lang="fr-CA" sz="2000" dirty="0">
                <a:latin typeface="Times New Roman" panose="02020603050405020304" pitchFamily="18" charset="0"/>
                <a:cs typeface="Times New Roman" panose="02020603050405020304" pitchFamily="18" charset="0"/>
              </a:rPr>
              <a:t> qui est responsable à la biblio de Mont-Laurier a présenté le programme provincial : Biblio-aidants. Cette ressource intéressante documente les proches aidants </a:t>
            </a:r>
            <a:r>
              <a:rPr lang="fr-CA" sz="2000" dirty="0" smtClean="0">
                <a:latin typeface="Times New Roman" panose="02020603050405020304" pitchFamily="18" charset="0"/>
                <a:cs typeface="Times New Roman" panose="02020603050405020304" pitchFamily="18" charset="0"/>
              </a:rPr>
              <a:t>sur </a:t>
            </a:r>
            <a:r>
              <a:rPr lang="fr-CA" sz="2000" dirty="0">
                <a:latin typeface="Times New Roman" panose="02020603050405020304" pitchFamily="18" charset="0"/>
                <a:cs typeface="Times New Roman" panose="02020603050405020304" pitchFamily="18" charset="0"/>
              </a:rPr>
              <a:t>des sujets tels que diabète, le cancer, les maladies mentales, l’Alzheimer, le </a:t>
            </a:r>
            <a:r>
              <a:rPr lang="fr-CA" sz="2000" dirty="0" smtClean="0">
                <a:latin typeface="Times New Roman" panose="02020603050405020304" pitchFamily="18" charset="0"/>
                <a:cs typeface="Times New Roman" panose="02020603050405020304" pitchFamily="18" charset="0"/>
              </a:rPr>
              <a:t>parkinson, etc</a:t>
            </a:r>
            <a:r>
              <a:rPr lang="fr-CA" sz="2000" dirty="0">
                <a:latin typeface="Times New Roman" panose="02020603050405020304" pitchFamily="18" charset="0"/>
                <a:cs typeface="Times New Roman" panose="02020603050405020304" pitchFamily="18" charset="0"/>
              </a:rPr>
              <a:t>. Ces invités ont été appréciés de nos membres.</a:t>
            </a:r>
          </a:p>
          <a:p>
            <a:r>
              <a:rPr lang="fr-CA" sz="2000" dirty="0">
                <a:latin typeface="Times New Roman" panose="02020603050405020304" pitchFamily="18" charset="0"/>
                <a:cs typeface="Times New Roman" panose="02020603050405020304" pitchFamily="18" charset="0"/>
              </a:rPr>
              <a:t> </a:t>
            </a:r>
          </a:p>
          <a:p>
            <a:r>
              <a:rPr lang="fr-CA" sz="2000" dirty="0">
                <a:latin typeface="Times New Roman" panose="02020603050405020304" pitchFamily="18" charset="0"/>
                <a:cs typeface="Times New Roman" panose="02020603050405020304" pitchFamily="18" charset="0"/>
              </a:rPr>
              <a:t>Le projet </a:t>
            </a:r>
            <a:r>
              <a:rPr lang="fr-CA" sz="2000" dirty="0" smtClean="0">
                <a:latin typeface="Times New Roman" panose="02020603050405020304" pitchFamily="18" charset="0"/>
                <a:cs typeface="Times New Roman" panose="02020603050405020304" pitchFamily="18" charset="0"/>
              </a:rPr>
              <a:t>« Toujours </a:t>
            </a:r>
            <a:r>
              <a:rPr lang="fr-CA" sz="2000" dirty="0">
                <a:latin typeface="Times New Roman" panose="02020603050405020304" pitchFamily="18" charset="0"/>
                <a:cs typeface="Times New Roman" panose="02020603050405020304" pitchFamily="18" charset="0"/>
              </a:rPr>
              <a:t>en </a:t>
            </a:r>
            <a:r>
              <a:rPr lang="fr-CA" sz="2000" dirty="0" smtClean="0">
                <a:latin typeface="Times New Roman" panose="02020603050405020304" pitchFamily="18" charset="0"/>
                <a:cs typeface="Times New Roman" panose="02020603050405020304" pitchFamily="18" charset="0"/>
              </a:rPr>
              <a:t>Action » </a:t>
            </a:r>
            <a:r>
              <a:rPr lang="fr-CA" sz="2000" dirty="0">
                <a:latin typeface="Times New Roman" panose="02020603050405020304" pitchFamily="18" charset="0"/>
                <a:cs typeface="Times New Roman" panose="02020603050405020304" pitchFamily="18" charset="0"/>
              </a:rPr>
              <a:t>est rendu possible grâce à l’AREQ national et sectoriel.</a:t>
            </a:r>
          </a:p>
        </p:txBody>
      </p:sp>
    </p:spTree>
    <p:extLst>
      <p:ext uri="{BB962C8B-B14F-4D97-AF65-F5344CB8AC3E}">
        <p14:creationId xmlns:p14="http://schemas.microsoft.com/office/powerpoint/2010/main" val="1893116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708337" y="1137710"/>
            <a:ext cx="10779617" cy="4154984"/>
          </a:xfrm>
          <a:prstGeom prst="rect">
            <a:avLst/>
          </a:prstGeom>
        </p:spPr>
        <p:txBody>
          <a:bodyPr wrap="square">
            <a:spAutoFit/>
          </a:bodyPr>
          <a:lstStyle/>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Le comité des cartes d’anniversaire </a:t>
            </a:r>
            <a:r>
              <a:rPr lang="fr-CA" sz="2000" dirty="0">
                <a:latin typeface="Times New Roman" panose="02020603050405020304" pitchFamily="18" charset="0"/>
                <a:ea typeface="Times New Roman" panose="02020603050405020304" pitchFamily="18" charset="0"/>
              </a:rPr>
              <a:t>: Ce comité est composé de </a:t>
            </a:r>
            <a:r>
              <a:rPr lang="fr-CA" sz="2000" dirty="0" smtClean="0">
                <a:latin typeface="Times New Roman" panose="02020603050405020304" pitchFamily="18" charset="0"/>
                <a:ea typeface="Times New Roman" panose="02020603050405020304" pitchFamily="18" charset="0"/>
              </a:rPr>
              <a:t>mesdames </a:t>
            </a:r>
            <a:r>
              <a:rPr lang="fr-CA" sz="2000" dirty="0">
                <a:latin typeface="Times New Roman" panose="02020603050405020304" pitchFamily="18" charset="0"/>
                <a:ea typeface="Times New Roman" panose="02020603050405020304" pitchFamily="18" charset="0"/>
              </a:rPr>
              <a:t>Jeanne-Mance Perron, Marie Richer et Francine Legault. Elles écrivent un bon mot et envoient des cartes souvent réalisées par des </a:t>
            </a:r>
            <a:r>
              <a:rPr lang="fr-CA" sz="2000" dirty="0" smtClean="0">
                <a:latin typeface="Times New Roman" panose="02020603050405020304" pitchFamily="18" charset="0"/>
                <a:ea typeface="Times New Roman" panose="02020603050405020304" pitchFamily="18" charset="0"/>
              </a:rPr>
              <a:t>membres - artisanes à tous les membres </a:t>
            </a:r>
            <a:r>
              <a:rPr lang="fr-CA" sz="2000" dirty="0">
                <a:latin typeface="Times New Roman" panose="02020603050405020304" pitchFamily="18" charset="0"/>
                <a:ea typeface="Times New Roman" panose="02020603050405020304" pitchFamily="18" charset="0"/>
              </a:rPr>
              <a:t>de 75 ans et plus.   </a:t>
            </a:r>
            <a:endParaRPr lang="fr-CA" sz="2400" dirty="0">
              <a:latin typeface="Times New Roman" panose="02020603050405020304" pitchFamily="18" charset="0"/>
              <a:ea typeface="Times New Roman" panose="02020603050405020304" pitchFamily="18" charset="0"/>
            </a:endParaRPr>
          </a:p>
          <a:p>
            <a:pPr algn="just">
              <a:tabLst>
                <a:tab pos="449580" algn="l"/>
              </a:tabLst>
            </a:pPr>
            <a:r>
              <a:rPr lang="fr-CA" sz="2000" dirty="0">
                <a:latin typeface="Times New Roman" panose="02020603050405020304" pitchFamily="18" charset="0"/>
                <a:ea typeface="Times New Roman" panose="02020603050405020304" pitchFamily="18" charset="0"/>
              </a:rPr>
              <a:t> </a:t>
            </a:r>
            <a:endParaRPr lang="fr-CA" sz="2000" dirty="0" smtClean="0">
              <a:latin typeface="Times New Roman" panose="02020603050405020304" pitchFamily="18" charset="0"/>
              <a:ea typeface="Times New Roman" panose="02020603050405020304" pitchFamily="18" charset="0"/>
            </a:endParaRPr>
          </a:p>
          <a:p>
            <a:pPr algn="just">
              <a:tabLst>
                <a:tab pos="449580" algn="l"/>
              </a:tabLst>
            </a:pPr>
            <a:r>
              <a:rPr lang="fr-CA" sz="2000" b="1" u="sng" dirty="0" smtClean="0">
                <a:latin typeface="Times New Roman" panose="02020603050405020304" pitchFamily="18" charset="0"/>
                <a:cs typeface="Times New Roman" panose="02020603050405020304" pitchFamily="18" charset="0"/>
              </a:rPr>
              <a:t>Le </a:t>
            </a:r>
            <a:r>
              <a:rPr lang="fr-CA" sz="2000" b="1" u="sng" dirty="0">
                <a:latin typeface="Times New Roman" panose="02020603050405020304" pitchFamily="18" charset="0"/>
                <a:cs typeface="Times New Roman" panose="02020603050405020304" pitchFamily="18" charset="0"/>
              </a:rPr>
              <a:t>comité </a:t>
            </a:r>
            <a:r>
              <a:rPr lang="fr-CA" sz="2000" b="1" u="sng" dirty="0" smtClean="0">
                <a:latin typeface="Times New Roman" panose="02020603050405020304" pitchFamily="18" charset="0"/>
                <a:cs typeface="Times New Roman" panose="02020603050405020304" pitchFamily="18" charset="0"/>
              </a:rPr>
              <a:t>Saint-Valentin</a:t>
            </a:r>
            <a:r>
              <a:rPr lang="fr-CA" sz="2000" b="1" dirty="0" smtClean="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Des membres porteurs de bonheur vont visiter les personnes aînées de 80 ans et plus. Ces membres sont </a:t>
            </a:r>
            <a:r>
              <a:rPr lang="fr-CA" sz="2000" dirty="0" smtClean="0">
                <a:latin typeface="Times New Roman" panose="02020603050405020304" pitchFamily="18" charset="0"/>
                <a:cs typeface="Times New Roman" panose="02020603050405020304" pitchFamily="18" charset="0"/>
              </a:rPr>
              <a:t>mesdames </a:t>
            </a:r>
            <a:r>
              <a:rPr lang="fr-CA" sz="2000" dirty="0">
                <a:latin typeface="Times New Roman" panose="02020603050405020304" pitchFamily="18" charset="0"/>
                <a:cs typeface="Times New Roman" panose="02020603050405020304" pitchFamily="18" charset="0"/>
              </a:rPr>
              <a:t>Lorraine Paquette, </a:t>
            </a:r>
            <a:r>
              <a:rPr lang="fr-CA" sz="2000" dirty="0" err="1">
                <a:latin typeface="Times New Roman" panose="02020603050405020304" pitchFamily="18" charset="0"/>
                <a:cs typeface="Times New Roman" panose="02020603050405020304" pitchFamily="18" charset="0"/>
              </a:rPr>
              <a:t>Rollande</a:t>
            </a:r>
            <a:r>
              <a:rPr lang="fr-CA" sz="2000" dirty="0">
                <a:latin typeface="Times New Roman" panose="02020603050405020304" pitchFamily="18" charset="0"/>
                <a:cs typeface="Times New Roman" panose="02020603050405020304" pitchFamily="18" charset="0"/>
              </a:rPr>
              <a:t> Dumoulin, </a:t>
            </a:r>
            <a:r>
              <a:rPr lang="fr-CA" sz="2000" dirty="0" smtClean="0">
                <a:latin typeface="Times New Roman" panose="02020603050405020304" pitchFamily="18" charset="0"/>
                <a:cs typeface="Times New Roman" panose="02020603050405020304" pitchFamily="18" charset="0"/>
              </a:rPr>
              <a:t>Jocelyne </a:t>
            </a:r>
            <a:r>
              <a:rPr lang="fr-CA" sz="2000" dirty="0" err="1" smtClean="0">
                <a:latin typeface="Times New Roman" panose="02020603050405020304" pitchFamily="18" charset="0"/>
                <a:cs typeface="Times New Roman" panose="02020603050405020304" pitchFamily="18" charset="0"/>
              </a:rPr>
              <a:t>Valiquette</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Denise Charbonneau, </a:t>
            </a:r>
            <a:r>
              <a:rPr lang="fr-CA" sz="2000" dirty="0" smtClean="0">
                <a:latin typeface="Times New Roman" panose="02020603050405020304" pitchFamily="18" charset="0"/>
                <a:cs typeface="Times New Roman" panose="02020603050405020304" pitchFamily="18" charset="0"/>
              </a:rPr>
              <a:t>Mariette Brunet, </a:t>
            </a:r>
            <a:r>
              <a:rPr lang="fr-CA" sz="2000" dirty="0">
                <a:latin typeface="Times New Roman" panose="02020603050405020304" pitchFamily="18" charset="0"/>
                <a:cs typeface="Times New Roman" panose="02020603050405020304" pitchFamily="18" charset="0"/>
              </a:rPr>
              <a:t>Josée </a:t>
            </a:r>
            <a:r>
              <a:rPr lang="fr-CA" sz="2000" dirty="0" err="1">
                <a:latin typeface="Times New Roman" panose="02020603050405020304" pitchFamily="18" charset="0"/>
                <a:cs typeface="Times New Roman" panose="02020603050405020304" pitchFamily="18" charset="0"/>
              </a:rPr>
              <a:t>Desautels</a:t>
            </a:r>
            <a:r>
              <a:rPr lang="fr-CA" sz="2000" dirty="0">
                <a:latin typeface="Times New Roman" panose="02020603050405020304" pitchFamily="18" charset="0"/>
                <a:cs typeface="Times New Roman" panose="02020603050405020304" pitchFamily="18" charset="0"/>
              </a:rPr>
              <a:t>, Marie Dufresne, Mariette </a:t>
            </a:r>
            <a:r>
              <a:rPr lang="fr-CA" sz="2000" dirty="0" err="1">
                <a:latin typeface="Times New Roman" panose="02020603050405020304" pitchFamily="18" charset="0"/>
                <a:cs typeface="Times New Roman" panose="02020603050405020304" pitchFamily="18" charset="0"/>
              </a:rPr>
              <a:t>Lachaine</a:t>
            </a:r>
            <a:r>
              <a:rPr lang="fr-CA" sz="2000" dirty="0">
                <a:latin typeface="Times New Roman" panose="02020603050405020304" pitchFamily="18" charset="0"/>
                <a:cs typeface="Times New Roman" panose="02020603050405020304" pitchFamily="18" charset="0"/>
              </a:rPr>
              <a:t>, Pierrette Villeneuve </a:t>
            </a:r>
            <a:r>
              <a:rPr lang="fr-CA" sz="2000" dirty="0" smtClean="0">
                <a:latin typeface="Times New Roman" panose="02020603050405020304" pitchFamily="18" charset="0"/>
                <a:cs typeface="Times New Roman" panose="02020603050405020304" pitchFamily="18" charset="0"/>
              </a:rPr>
              <a:t>et </a:t>
            </a:r>
            <a:r>
              <a:rPr lang="fr-CA" sz="2000" dirty="0">
                <a:latin typeface="Times New Roman" panose="02020603050405020304" pitchFamily="18" charset="0"/>
                <a:cs typeface="Times New Roman" panose="02020603050405020304" pitchFamily="18" charset="0"/>
              </a:rPr>
              <a:t>m</a:t>
            </a:r>
            <a:r>
              <a:rPr lang="fr-CA" sz="2000" dirty="0" smtClean="0">
                <a:latin typeface="Times New Roman" panose="02020603050405020304" pitchFamily="18" charset="0"/>
                <a:cs typeface="Times New Roman" panose="02020603050405020304" pitchFamily="18" charset="0"/>
              </a:rPr>
              <a:t>onsieur </a:t>
            </a:r>
            <a:r>
              <a:rPr lang="fr-CA" sz="2000" dirty="0">
                <a:latin typeface="Times New Roman" panose="02020603050405020304" pitchFamily="18" charset="0"/>
                <a:cs typeface="Times New Roman" panose="02020603050405020304" pitchFamily="18" charset="0"/>
              </a:rPr>
              <a:t>René Nicole. Ces personnes prennent le temps de jaser et offrent des fleurs ou du chocolat à nos membres aînés qui sont souvent longtemps sans revoir les ex-collègues de travail ou les membres de l’association. Cette rencontre est très appréciée. Nous comptons </a:t>
            </a:r>
            <a:r>
              <a:rPr lang="fr-CA" sz="2000" dirty="0" smtClean="0">
                <a:latin typeface="Times New Roman" panose="02020603050405020304" pitchFamily="18" charset="0"/>
                <a:cs typeface="Times New Roman" panose="02020603050405020304" pitchFamily="18" charset="0"/>
              </a:rPr>
              <a:t>une </a:t>
            </a:r>
            <a:r>
              <a:rPr lang="fr-CA" sz="2000" dirty="0">
                <a:latin typeface="Times New Roman" panose="02020603050405020304" pitchFamily="18" charset="0"/>
                <a:cs typeface="Times New Roman" panose="02020603050405020304" pitchFamily="18" charset="0"/>
              </a:rPr>
              <a:t>cinquantaine d’octogénaires dans notre secteur. Nous </a:t>
            </a:r>
            <a:r>
              <a:rPr lang="fr-CA" sz="2000" dirty="0" smtClean="0">
                <a:latin typeface="Times New Roman" panose="02020603050405020304" pitchFamily="18" charset="0"/>
                <a:cs typeface="Times New Roman" panose="02020603050405020304" pitchFamily="18" charset="0"/>
              </a:rPr>
              <a:t>avons </a:t>
            </a:r>
            <a:r>
              <a:rPr lang="fr-CA" sz="2000" dirty="0">
                <a:latin typeface="Times New Roman" panose="02020603050405020304" pitchFamily="18" charset="0"/>
                <a:cs typeface="Times New Roman" panose="02020603050405020304" pitchFamily="18" charset="0"/>
              </a:rPr>
              <a:t>réussi à en visiter 30 cette année pour leur remettre une petite douceur et surtout faire un bout de jasette avec eux.</a:t>
            </a:r>
          </a:p>
          <a:p>
            <a:pPr algn="just">
              <a:spcAft>
                <a:spcPts val="0"/>
              </a:spcAft>
              <a:tabLst>
                <a:tab pos="449580" algn="l"/>
              </a:tabLst>
            </a:pPr>
            <a:endParaRPr lang="fr-CA"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557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798491" y="728755"/>
            <a:ext cx="10522040" cy="4462760"/>
          </a:xfrm>
          <a:prstGeom prst="rect">
            <a:avLst/>
          </a:prstGeom>
        </p:spPr>
        <p:txBody>
          <a:bodyPr wrap="square">
            <a:spAutoFit/>
          </a:bodyPr>
          <a:lstStyle/>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Nécrologie</a:t>
            </a:r>
            <a:r>
              <a:rPr lang="fr-CA" sz="2000" b="1" dirty="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 Madame Lucie Morin, par sa chronique de nécrologie, nous informe lors du décès d’un membre. De plus, les membres du secteur dont le décès d’un proche est signalé reçoivent une carte de sympathie au nom de l’association.</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r>
              <a:rPr lang="fr-CA" sz="2000" b="1" u="sng" dirty="0" smtClean="0">
                <a:latin typeface="Times New Roman" panose="02020603050405020304" pitchFamily="18" charset="0"/>
                <a:cs typeface="Times New Roman" panose="02020603050405020304" pitchFamily="18" charset="0"/>
              </a:rPr>
              <a:t>La </a:t>
            </a:r>
            <a:r>
              <a:rPr lang="fr-CA" sz="2000" b="1" u="sng" dirty="0">
                <a:latin typeface="Times New Roman" panose="02020603050405020304" pitchFamily="18" charset="0"/>
                <a:cs typeface="Times New Roman" panose="02020603050405020304" pitchFamily="18" charset="0"/>
              </a:rPr>
              <a:t>chaîne téléphonique et </a:t>
            </a:r>
            <a:r>
              <a:rPr lang="fr-CA" sz="2000" b="1" u="sng" dirty="0" smtClean="0">
                <a:latin typeface="Times New Roman" panose="02020603050405020304" pitchFamily="18" charset="0"/>
                <a:cs typeface="Times New Roman" panose="02020603050405020304" pitchFamily="18" charset="0"/>
              </a:rPr>
              <a:t>électronique</a:t>
            </a:r>
            <a:r>
              <a:rPr lang="fr-CA" sz="2000" b="1" dirty="0" smtClean="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C’est le moyen idéal pour rejoindre tous les membres. </a:t>
            </a:r>
            <a:r>
              <a:rPr lang="fr-CA" sz="2000" b="1" dirty="0" smtClean="0">
                <a:latin typeface="Times New Roman" panose="02020603050405020304" pitchFamily="18" charset="0"/>
                <a:cs typeface="Times New Roman" panose="02020603050405020304" pitchFamily="18" charset="0"/>
              </a:rPr>
              <a:t>Madame </a:t>
            </a:r>
            <a:r>
              <a:rPr lang="fr-CA" sz="2000" b="1" dirty="0">
                <a:latin typeface="Times New Roman" panose="02020603050405020304" pitchFamily="18" charset="0"/>
                <a:cs typeface="Times New Roman" panose="02020603050405020304" pitchFamily="18" charset="0"/>
              </a:rPr>
              <a:t>Rachel Joanis</a:t>
            </a:r>
            <a:r>
              <a:rPr lang="fr-CA" sz="2000" dirty="0">
                <a:latin typeface="Times New Roman" panose="02020603050405020304" pitchFamily="18" charset="0"/>
                <a:cs typeface="Times New Roman" panose="02020603050405020304" pitchFamily="18" charset="0"/>
              </a:rPr>
              <a:t> est le pilier de ce service irremplaçable. </a:t>
            </a:r>
            <a:r>
              <a:rPr lang="fr-CA" sz="2000" dirty="0" smtClean="0">
                <a:latin typeface="Times New Roman" panose="02020603050405020304" pitchFamily="18" charset="0"/>
                <a:cs typeface="Times New Roman" panose="02020603050405020304" pitchFamily="18" charset="0"/>
              </a:rPr>
              <a:t>Plusieurs téléphonistes</a:t>
            </a:r>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donnent </a:t>
            </a:r>
            <a:r>
              <a:rPr lang="fr-CA" sz="2000" dirty="0">
                <a:latin typeface="Times New Roman" panose="02020603050405020304" pitchFamily="18" charset="0"/>
                <a:cs typeface="Times New Roman" panose="02020603050405020304" pitchFamily="18" charset="0"/>
              </a:rPr>
              <a:t>généreusement leur temps pour faire les appels ce sont </a:t>
            </a:r>
            <a:r>
              <a:rPr lang="fr-CA" sz="2000" dirty="0" smtClean="0">
                <a:latin typeface="Times New Roman" panose="02020603050405020304" pitchFamily="18" charset="0"/>
                <a:cs typeface="Times New Roman" panose="02020603050405020304" pitchFamily="18" charset="0"/>
              </a:rPr>
              <a:t>mesdames : Lucette </a:t>
            </a:r>
            <a:r>
              <a:rPr lang="fr-CA" sz="2000" dirty="0" err="1">
                <a:latin typeface="Times New Roman" panose="02020603050405020304" pitchFamily="18" charset="0"/>
                <a:cs typeface="Times New Roman" panose="02020603050405020304" pitchFamily="18" charset="0"/>
              </a:rPr>
              <a:t>Deslauriers</a:t>
            </a:r>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Lucille </a:t>
            </a:r>
            <a:r>
              <a:rPr lang="fr-CA" sz="2000" dirty="0" err="1">
                <a:latin typeface="Times New Roman" panose="02020603050405020304" pitchFamily="18" charset="0"/>
                <a:cs typeface="Times New Roman" panose="02020603050405020304" pitchFamily="18" charset="0"/>
              </a:rPr>
              <a:t>Lajeunesse</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Jacline Mayer, Lorraine Paquette, Jeanne-Mance Perron, Angèle Richer, Jocelyne </a:t>
            </a:r>
            <a:r>
              <a:rPr lang="fr-CA" sz="2000" dirty="0" err="1">
                <a:latin typeface="Times New Roman" panose="02020603050405020304" pitchFamily="18" charset="0"/>
                <a:cs typeface="Times New Roman" panose="02020603050405020304" pitchFamily="18" charset="0"/>
              </a:rPr>
              <a:t>Valiquette</a:t>
            </a:r>
            <a:r>
              <a:rPr lang="fr-CA" sz="2000" dirty="0">
                <a:latin typeface="Times New Roman" panose="02020603050405020304" pitchFamily="18" charset="0"/>
                <a:cs typeface="Times New Roman" panose="02020603050405020304" pitchFamily="18" charset="0"/>
              </a:rPr>
              <a:t>, Louise Bertrand, Marie </a:t>
            </a:r>
            <a:r>
              <a:rPr lang="fr-CA" sz="2000" dirty="0" err="1" smtClean="0">
                <a:latin typeface="Times New Roman" panose="02020603050405020304" pitchFamily="18" charset="0"/>
                <a:cs typeface="Times New Roman" panose="02020603050405020304" pitchFamily="18" charset="0"/>
              </a:rPr>
              <a:t>Chalifoux</a:t>
            </a:r>
            <a:r>
              <a:rPr lang="fr-CA" sz="2000" dirty="0" smtClean="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Pauline </a:t>
            </a:r>
            <a:r>
              <a:rPr lang="fr-CA" sz="2000" dirty="0" err="1">
                <a:latin typeface="Times New Roman" panose="02020603050405020304" pitchFamily="18" charset="0"/>
                <a:cs typeface="Times New Roman" panose="02020603050405020304" pitchFamily="18" charset="0"/>
              </a:rPr>
              <a:t>Pelneault</a:t>
            </a:r>
            <a:r>
              <a:rPr lang="fr-CA" sz="2000" dirty="0">
                <a:latin typeface="Times New Roman" panose="02020603050405020304" pitchFamily="18" charset="0"/>
                <a:cs typeface="Times New Roman" panose="02020603050405020304" pitchFamily="18" charset="0"/>
              </a:rPr>
              <a:t>, Josée </a:t>
            </a:r>
            <a:r>
              <a:rPr lang="fr-CA" sz="2000" dirty="0" err="1" smtClean="0">
                <a:latin typeface="Times New Roman" panose="02020603050405020304" pitchFamily="18" charset="0"/>
                <a:cs typeface="Times New Roman" panose="02020603050405020304" pitchFamily="18" charset="0"/>
              </a:rPr>
              <a:t>Desautels</a:t>
            </a:r>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et </a:t>
            </a:r>
            <a:r>
              <a:rPr lang="fr-CA" sz="2000" dirty="0">
                <a:latin typeface="Times New Roman" panose="02020603050405020304" pitchFamily="18" charset="0"/>
                <a:cs typeface="Times New Roman" panose="02020603050405020304" pitchFamily="18" charset="0"/>
              </a:rPr>
              <a:t>m</a:t>
            </a:r>
            <a:r>
              <a:rPr lang="fr-CA" sz="2000" dirty="0" smtClean="0">
                <a:latin typeface="Times New Roman" panose="02020603050405020304" pitchFamily="18" charset="0"/>
                <a:cs typeface="Times New Roman" panose="02020603050405020304" pitchFamily="18" charset="0"/>
              </a:rPr>
              <a:t>onsieur Gilles </a:t>
            </a:r>
            <a:r>
              <a:rPr lang="fr-CA" sz="2000" dirty="0" err="1" smtClean="0">
                <a:latin typeface="Times New Roman" panose="02020603050405020304" pitchFamily="18" charset="0"/>
                <a:cs typeface="Times New Roman" panose="02020603050405020304" pitchFamily="18" charset="0"/>
              </a:rPr>
              <a:t>Jobin</a:t>
            </a:r>
            <a:r>
              <a:rPr lang="fr-CA" sz="2000" dirty="0">
                <a:latin typeface="Times New Roman" panose="02020603050405020304" pitchFamily="18" charset="0"/>
                <a:cs typeface="Times New Roman" panose="02020603050405020304" pitchFamily="18" charset="0"/>
              </a:rPr>
              <a:t>.</a:t>
            </a:r>
          </a:p>
          <a:p>
            <a:r>
              <a:rPr lang="fr-CA" sz="2000" b="1" dirty="0">
                <a:latin typeface="Times New Roman" panose="02020603050405020304" pitchFamily="18" charset="0"/>
                <a:cs typeface="Times New Roman" panose="02020603050405020304" pitchFamily="18" charset="0"/>
              </a:rPr>
              <a:t> </a:t>
            </a:r>
            <a:endParaRPr lang="fr-CA" sz="2000" dirty="0">
              <a:latin typeface="Times New Roman" panose="02020603050405020304" pitchFamily="18" charset="0"/>
              <a:cs typeface="Times New Roman" panose="02020603050405020304" pitchFamily="18" charset="0"/>
            </a:endParaRPr>
          </a:p>
          <a:p>
            <a:r>
              <a:rPr lang="fr-CA" sz="2000" b="1" u="sng" dirty="0">
                <a:latin typeface="Times New Roman" panose="02020603050405020304" pitchFamily="18" charset="0"/>
                <a:cs typeface="Times New Roman" panose="02020603050405020304" pitchFamily="18" charset="0"/>
              </a:rPr>
              <a:t>Notez bien</a:t>
            </a:r>
            <a:r>
              <a:rPr lang="fr-CA" sz="2000" dirty="0">
                <a:latin typeface="Times New Roman" panose="02020603050405020304" pitchFamily="18" charset="0"/>
                <a:cs typeface="Times New Roman" panose="02020603050405020304" pitchFamily="18" charset="0"/>
              </a:rPr>
              <a:t> : Si ce n’est déjà fait, veuillez transmettre votre adresse courriel à </a:t>
            </a:r>
            <a:r>
              <a:rPr lang="fr-CA" sz="2000" dirty="0" smtClean="0">
                <a:latin typeface="Times New Roman" panose="02020603050405020304" pitchFamily="18" charset="0"/>
                <a:cs typeface="Times New Roman" panose="02020603050405020304" pitchFamily="18" charset="0"/>
              </a:rPr>
              <a:t>madame </a:t>
            </a:r>
            <a:r>
              <a:rPr lang="fr-CA" sz="2000" dirty="0">
                <a:latin typeface="Times New Roman" panose="02020603050405020304" pitchFamily="18" charset="0"/>
                <a:cs typeface="Times New Roman" panose="02020603050405020304" pitchFamily="18" charset="0"/>
              </a:rPr>
              <a:t>Rachel Joanis (racheljoanis@hotmail.com) </a:t>
            </a:r>
            <a:r>
              <a:rPr lang="fr-CA" sz="2000" dirty="0" smtClean="0">
                <a:latin typeface="Times New Roman" panose="02020603050405020304" pitchFamily="18" charset="0"/>
                <a:cs typeface="Times New Roman" panose="02020603050405020304" pitchFamily="18" charset="0"/>
              </a:rPr>
              <a:t>c’est </a:t>
            </a:r>
            <a:r>
              <a:rPr lang="fr-CA" sz="2000" dirty="0">
                <a:latin typeface="Times New Roman" panose="02020603050405020304" pitchFamily="18" charset="0"/>
                <a:cs typeface="Times New Roman" panose="02020603050405020304" pitchFamily="18" charset="0"/>
              </a:rPr>
              <a:t>une façon de vous rejoindre rapidement.</a:t>
            </a:r>
          </a:p>
          <a:p>
            <a:pPr algn="just">
              <a:spcAft>
                <a:spcPts val="0"/>
              </a:spcAft>
              <a:tabLst>
                <a:tab pos="449580" algn="l"/>
              </a:tabLst>
            </a:pPr>
            <a:endParaRPr lang="fr-CA"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378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65089" y="315898"/>
            <a:ext cx="10084158" cy="5632311"/>
          </a:xfrm>
          <a:prstGeom prst="rect">
            <a:avLst/>
          </a:prstGeom>
        </p:spPr>
        <p:txBody>
          <a:bodyPr wrap="square">
            <a:spAutoFit/>
          </a:bodyPr>
          <a:lstStyle/>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Activités </a:t>
            </a:r>
            <a:r>
              <a:rPr lang="fr-CA" sz="2000" b="1" u="sng" dirty="0" smtClean="0">
                <a:latin typeface="Times New Roman" panose="02020603050405020304" pitchFamily="18" charset="0"/>
                <a:ea typeface="Times New Roman" panose="02020603050405020304" pitchFamily="18" charset="0"/>
              </a:rPr>
              <a:t>physiques</a:t>
            </a:r>
            <a:r>
              <a:rPr lang="fr-CA" sz="2000" u="sng" dirty="0">
                <a:latin typeface="Times New Roman" panose="02020603050405020304" pitchFamily="18" charset="0"/>
                <a:ea typeface="Times New Roman" panose="02020603050405020304" pitchFamily="18" charset="0"/>
              </a:rPr>
              <a:t> </a:t>
            </a:r>
            <a:r>
              <a:rPr lang="fr-CA" sz="2000" b="1" u="sng" dirty="0" smtClean="0">
                <a:latin typeface="Times New Roman" panose="02020603050405020304" pitchFamily="18" charset="0"/>
                <a:ea typeface="Times New Roman" panose="02020603050405020304" pitchFamily="18" charset="0"/>
              </a:rPr>
              <a:t>et culturelles  </a:t>
            </a:r>
            <a:endParaRPr lang="fr-CA" sz="2400" b="1"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Plusieurs membres participent à différentes activités.</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Tous les mercredis après-midi, un beau groupe se rencontre pour jouer aux quilles à l’Info. Philippe </a:t>
            </a:r>
            <a:r>
              <a:rPr lang="fr-CA" sz="2000" dirty="0" err="1">
                <a:latin typeface="Times New Roman" panose="02020603050405020304" pitchFamily="18" charset="0"/>
                <a:ea typeface="Times New Roman" panose="02020603050405020304" pitchFamily="18" charset="0"/>
              </a:rPr>
              <a:t>Hallé</a:t>
            </a:r>
            <a:r>
              <a:rPr lang="fr-CA" sz="2000" dirty="0">
                <a:latin typeface="Times New Roman" panose="02020603050405020304" pitchFamily="18" charset="0"/>
                <a:ea typeface="Times New Roman" panose="02020603050405020304" pitchFamily="18" charset="0"/>
              </a:rPr>
              <a:t> et Jeannine Lefebvre en assurent l’organisation.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Comme nous sommes en bordure de la piste cyclable « Le Petit Train du Nord » nos membres s’adonnent au vélo sur une piste cyclable, pavée et entourée d’une nature rafraîchissante.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En hiver, c’est le centre de ski de fond qui attire les adeptes du plein air.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Il y a aussi plusieurs autres cours qui se donnent comme : la peinture, l’aquarelle, le tricot et la sculpture. Ces cours sont organisés dans différents villages de notre secteur et répondent à un besoin évident. </a:t>
            </a:r>
            <a:endParaRPr lang="fr-CA" sz="2000" dirty="0" smtClean="0">
              <a:latin typeface="Times New Roman" panose="02020603050405020304" pitchFamily="18" charset="0"/>
              <a:ea typeface="Times New Roman" panose="02020603050405020304" pitchFamily="18" charset="0"/>
            </a:endParaRPr>
          </a:p>
          <a:p>
            <a:pPr algn="just">
              <a:spcAft>
                <a:spcPts val="0"/>
              </a:spcAft>
              <a:tabLst>
                <a:tab pos="449580" algn="l"/>
              </a:tabLst>
            </a:pPr>
            <a:endParaRPr lang="fr-CA" sz="2000" dirty="0" smtClean="0">
              <a:effectLst/>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smtClean="0">
                <a:effectLst/>
                <a:latin typeface="Times New Roman" panose="02020603050405020304" pitchFamily="18" charset="0"/>
                <a:ea typeface="Times New Roman" panose="02020603050405020304" pitchFamily="18" charset="0"/>
              </a:rPr>
              <a:t>Nous avons maintenant un très beau complexe l’Espace Théâtre qui nous offre de très belles présentations pour satisfaire nos besoins culturels.</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6952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7280" y="286603"/>
            <a:ext cx="10058400" cy="966463"/>
          </a:xfrm>
        </p:spPr>
        <p:txBody>
          <a:bodyPr>
            <a:normAutofit/>
          </a:bodyPr>
          <a:lstStyle/>
          <a:p>
            <a:r>
              <a:rPr lang="fr-CA" sz="4400" dirty="0" smtClean="0">
                <a:latin typeface="Times New Roman" panose="02020603050405020304" pitchFamily="18" charset="0"/>
                <a:cs typeface="Times New Roman" panose="02020603050405020304" pitchFamily="18" charset="0"/>
              </a:rPr>
              <a:t>Rapport du trésorier</a:t>
            </a:r>
            <a:endParaRPr lang="fr-CA" sz="44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custDataLst>
              <p:tags r:id="rId2"/>
            </p:custDataLst>
          </p:nvPr>
        </p:nvSpPr>
        <p:spPr/>
        <p:txBody>
          <a:bodyPr/>
          <a:lstStyle/>
          <a:p>
            <a:r>
              <a:rPr lang="fr-CA" dirty="0"/>
              <a:t>Disponibilités </a:t>
            </a:r>
            <a:r>
              <a:rPr lang="fr-CA" dirty="0" smtClean="0"/>
              <a:t>totales :</a:t>
            </a:r>
            <a:endParaRPr lang="fr-CA" dirty="0"/>
          </a:p>
          <a:p>
            <a:r>
              <a:rPr lang="fr-CA" dirty="0"/>
              <a:t>Au 30 juin 2014             </a:t>
            </a:r>
            <a:r>
              <a:rPr lang="fr-CA" dirty="0" smtClean="0"/>
              <a:t> 9,195.81</a:t>
            </a:r>
            <a:r>
              <a:rPr lang="fr-CA" dirty="0"/>
              <a:t>$</a:t>
            </a:r>
          </a:p>
          <a:p>
            <a:r>
              <a:rPr lang="fr-CA" dirty="0"/>
              <a:t>Au 30 juin 2015            12,610.70$</a:t>
            </a:r>
          </a:p>
          <a:p>
            <a:pPr>
              <a:tabLst>
                <a:tab pos="2420938" algn="l"/>
              </a:tabLst>
            </a:pPr>
            <a:r>
              <a:rPr lang="fr-CA" dirty="0"/>
              <a:t>Au 31 mars 2016          </a:t>
            </a:r>
            <a:r>
              <a:rPr lang="fr-CA" dirty="0" smtClean="0"/>
              <a:t>17,462.69</a:t>
            </a:r>
            <a:r>
              <a:rPr lang="fr-CA" dirty="0"/>
              <a:t>$</a:t>
            </a:r>
          </a:p>
          <a:p>
            <a:r>
              <a:rPr lang="fr-CA" dirty="0"/>
              <a:t> </a:t>
            </a:r>
          </a:p>
          <a:p>
            <a:r>
              <a:rPr lang="fr-CA" dirty="0"/>
              <a:t>Les prévisions </a:t>
            </a:r>
            <a:r>
              <a:rPr lang="fr-CA" dirty="0" smtClean="0"/>
              <a:t>budgétaires 2015-2016 </a:t>
            </a:r>
            <a:r>
              <a:rPr lang="fr-CA" dirty="0"/>
              <a:t>indiquent une augmentation des disponibilités de </a:t>
            </a:r>
            <a:r>
              <a:rPr lang="fr-CA" dirty="0" smtClean="0"/>
              <a:t>849,78 $ </a:t>
            </a:r>
            <a:r>
              <a:rPr lang="fr-CA" dirty="0"/>
              <a:t>qui ajoutées à celles du 30 juin 2015 nous amènent à </a:t>
            </a:r>
            <a:r>
              <a:rPr lang="fr-CA" dirty="0" smtClean="0"/>
              <a:t>13 460,48 $ </a:t>
            </a:r>
            <a:r>
              <a:rPr lang="fr-CA" dirty="0"/>
              <a:t>à la fin du présent exercice. </a:t>
            </a:r>
          </a:p>
          <a:p>
            <a:r>
              <a:rPr lang="fr-CA" dirty="0"/>
              <a:t>La tendance à la hausse est normale et nécessaire pour les exercices </a:t>
            </a:r>
            <a:r>
              <a:rPr lang="fr-CA" dirty="0" err="1" smtClean="0"/>
              <a:t>intercongrès</a:t>
            </a:r>
            <a:r>
              <a:rPr lang="fr-CA" dirty="0"/>
              <a:t>.</a:t>
            </a:r>
          </a:p>
          <a:p>
            <a:endParaRPr lang="fr-CA" dirty="0"/>
          </a:p>
        </p:txBody>
      </p:sp>
    </p:spTree>
    <p:extLst>
      <p:ext uri="{BB962C8B-B14F-4D97-AF65-F5344CB8AC3E}">
        <p14:creationId xmlns:p14="http://schemas.microsoft.com/office/powerpoint/2010/main" val="105332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703468" y="1396691"/>
            <a:ext cx="10905067" cy="3847207"/>
          </a:xfrm>
          <a:prstGeom prst="rect">
            <a:avLst/>
          </a:prstGeom>
        </p:spPr>
        <p:txBody>
          <a:bodyPr wrap="square">
            <a:spAutoFit/>
          </a:bodyPr>
          <a:lstStyle/>
          <a:p>
            <a:pPr algn="just">
              <a:spcAft>
                <a:spcPts val="0"/>
              </a:spcAft>
            </a:pPr>
            <a:r>
              <a:rPr lang="fr-CA" sz="2000" dirty="0" smtClean="0">
                <a:effectLst/>
                <a:latin typeface="Times New Roman" panose="02020603050405020304" pitchFamily="18" charset="0"/>
                <a:ea typeface="Times New Roman" panose="02020603050405020304" pitchFamily="18" charset="0"/>
              </a:rPr>
              <a:t>Le secteur cherche toujours à s’approcher de l’énoncé de valeurs reconduit lors du dernier congrès soit : </a:t>
            </a:r>
            <a:r>
              <a:rPr lang="fr-CA" sz="2000" b="1" u="sng" dirty="0" smtClean="0">
                <a:effectLst/>
                <a:latin typeface="Times New Roman" panose="02020603050405020304" pitchFamily="18" charset="0"/>
                <a:ea typeface="Times New Roman" panose="02020603050405020304" pitchFamily="18" charset="0"/>
              </a:rPr>
              <a:t>Égalité et justice</a:t>
            </a:r>
            <a:r>
              <a:rPr lang="fr-CA" sz="2000" dirty="0" smtClean="0">
                <a:effectLst/>
                <a:latin typeface="Times New Roman" panose="02020603050405020304" pitchFamily="18" charset="0"/>
                <a:ea typeface="Times New Roman" panose="02020603050405020304" pitchFamily="18" charset="0"/>
              </a:rPr>
              <a:t> - </a:t>
            </a:r>
            <a:r>
              <a:rPr lang="fr-CA" sz="2000" b="1" u="sng" dirty="0" smtClean="0">
                <a:effectLst/>
                <a:latin typeface="Times New Roman" panose="02020603050405020304" pitchFamily="18" charset="0"/>
                <a:ea typeface="Times New Roman" panose="02020603050405020304" pitchFamily="18" charset="0"/>
              </a:rPr>
              <a:t>Respect et reconnaissance</a:t>
            </a:r>
            <a:r>
              <a:rPr lang="fr-CA" sz="2000" dirty="0" smtClean="0">
                <a:effectLst/>
                <a:latin typeface="Times New Roman" panose="02020603050405020304" pitchFamily="18" charset="0"/>
                <a:ea typeface="Times New Roman" panose="02020603050405020304" pitchFamily="18" charset="0"/>
              </a:rPr>
              <a:t> - </a:t>
            </a:r>
            <a:r>
              <a:rPr lang="fr-CA" sz="2000" b="1" u="sng" dirty="0" smtClean="0">
                <a:effectLst/>
                <a:latin typeface="Times New Roman" panose="02020603050405020304" pitchFamily="18" charset="0"/>
                <a:ea typeface="Times New Roman" panose="02020603050405020304" pitchFamily="18" charset="0"/>
              </a:rPr>
              <a:t>Engagement et solidarité</a:t>
            </a:r>
            <a:r>
              <a:rPr lang="fr-CA" sz="2000" dirty="0" smtClean="0">
                <a:effectLst/>
                <a:latin typeface="Times New Roman" panose="02020603050405020304" pitchFamily="18" charset="0"/>
                <a:ea typeface="Times New Roman" panose="02020603050405020304" pitchFamily="18" charset="0"/>
              </a:rPr>
              <a:t>.</a:t>
            </a:r>
            <a:endParaRPr lang="fr-CA" sz="2400" dirty="0" smtClean="0">
              <a:effectLst/>
              <a:latin typeface="Times New Roman" panose="02020603050405020304" pitchFamily="18" charset="0"/>
              <a:ea typeface="Times New Roman" panose="02020603050405020304" pitchFamily="18" charset="0"/>
            </a:endParaRPr>
          </a:p>
          <a:p>
            <a:pPr algn="just">
              <a:spcAft>
                <a:spcPts val="0"/>
              </a:spcAft>
            </a:pPr>
            <a:r>
              <a:rPr lang="fr-CA" sz="2000" dirty="0" smtClean="0">
                <a:effectLst/>
                <a:latin typeface="Times New Roman" panose="02020603050405020304" pitchFamily="18" charset="0"/>
                <a:ea typeface="Times New Roman" panose="02020603050405020304" pitchFamily="18" charset="0"/>
              </a:rPr>
              <a:t> </a:t>
            </a:r>
            <a:endParaRPr lang="fr-CA" sz="2400" dirty="0" smtClean="0">
              <a:effectLst/>
              <a:latin typeface="Times New Roman" panose="02020603050405020304" pitchFamily="18" charset="0"/>
              <a:ea typeface="Times New Roman" panose="02020603050405020304" pitchFamily="18" charset="0"/>
            </a:endParaRPr>
          </a:p>
          <a:p>
            <a:pPr algn="just">
              <a:spcAft>
                <a:spcPts val="0"/>
              </a:spcAft>
            </a:pPr>
            <a:r>
              <a:rPr lang="fr-CA" sz="2000" dirty="0" smtClean="0">
                <a:effectLst/>
                <a:latin typeface="Times New Roman" panose="02020603050405020304" pitchFamily="18" charset="0"/>
                <a:ea typeface="Times New Roman" panose="02020603050405020304" pitchFamily="18" charset="0"/>
              </a:rPr>
              <a:t>Nous avons présentement 347 membres dans notre secteur, c’est le plus petit de la région Laval Laurentides Lanaudière en nombre de membres, probablement le plus étendu sur le territoire et non le moindre pour son dynamisme.</a:t>
            </a:r>
            <a:endParaRPr lang="fr-CA" sz="2400" dirty="0" smtClean="0">
              <a:effectLst/>
              <a:latin typeface="Times New Roman" panose="02020603050405020304" pitchFamily="18" charset="0"/>
              <a:ea typeface="Times New Roman" panose="02020603050405020304" pitchFamily="18" charset="0"/>
            </a:endParaRPr>
          </a:p>
          <a:p>
            <a:pPr algn="just"/>
            <a:endParaRPr lang="fr-CA" sz="2000" dirty="0">
              <a:latin typeface="Times New Roman" panose="02020603050405020304" pitchFamily="18" charset="0"/>
            </a:endParaRPr>
          </a:p>
          <a:p>
            <a:pPr algn="just"/>
            <a:r>
              <a:rPr lang="fr-CA" sz="2000" dirty="0" smtClean="0">
                <a:latin typeface="Times New Roman" panose="02020603050405020304" pitchFamily="18" charset="0"/>
                <a:cs typeface="Times New Roman" panose="02020603050405020304" pitchFamily="18" charset="0"/>
              </a:rPr>
              <a:t>Au </a:t>
            </a:r>
            <a:r>
              <a:rPr lang="fr-CA" sz="2000" dirty="0">
                <a:latin typeface="Times New Roman" panose="02020603050405020304" pitchFamily="18" charset="0"/>
                <a:cs typeface="Times New Roman" panose="02020603050405020304" pitchFamily="18" charset="0"/>
              </a:rPr>
              <a:t>niveau des activités, je peux vous dire que nous sommes ouverts à l’innovation, si quelqu’un pense à un projet qui pourrait être intéressant pour un groupe et qui aimerait participer à l’organisation, soyez assurés que vous aurez des oreilles attentives pour vous aider dans vos démarches de réalisation. Le conseil sectoriel est là pour vous épauler.  </a:t>
            </a:r>
          </a:p>
          <a:p>
            <a:pPr algn="just">
              <a:spcAft>
                <a:spcPts val="0"/>
              </a:spcAft>
            </a:pPr>
            <a:endParaRPr lang="fr-CA" sz="24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147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custDataLst>
              <p:tags r:id="rId2"/>
            </p:custDataLst>
            <p:extLst>
              <p:ext uri="{D42A27DB-BD31-4B8C-83A1-F6EECF244321}">
                <p14:modId xmlns:p14="http://schemas.microsoft.com/office/powerpoint/2010/main" val="3779395593"/>
              </p:ext>
            </p:extLst>
          </p:nvPr>
        </p:nvGraphicFramePr>
        <p:xfrm>
          <a:off x="1244599" y="0"/>
          <a:ext cx="9762068" cy="6312932"/>
        </p:xfrm>
        <a:graphic>
          <a:graphicData uri="http://schemas.openxmlformats.org/presentationml/2006/ole">
            <mc:AlternateContent xmlns:mc="http://schemas.openxmlformats.org/markup-compatibility/2006">
              <mc:Choice xmlns:v="urn:schemas-microsoft-com:vml" Requires="v">
                <p:oleObj spid="_x0000_s1030" name="Feuille de calcul prenant en charge les macros" r:id="rId5" imgW="11649097" imgH="7534341" progId="Excel.SheetMacroEnabled.12">
                  <p:embed/>
                </p:oleObj>
              </mc:Choice>
              <mc:Fallback>
                <p:oleObj name="Feuille de calcul prenant en charge les macros" r:id="rId5" imgW="11649097" imgH="7534341" progId="Excel.SheetMacroEnabled.12">
                  <p:embed/>
                  <p:pic>
                    <p:nvPicPr>
                      <p:cNvPr id="0" name=""/>
                      <p:cNvPicPr/>
                      <p:nvPr/>
                    </p:nvPicPr>
                    <p:blipFill>
                      <a:blip r:embed="rId6"/>
                      <a:stretch>
                        <a:fillRect/>
                      </a:stretch>
                    </p:blipFill>
                    <p:spPr>
                      <a:xfrm>
                        <a:off x="1244599" y="0"/>
                        <a:ext cx="9762068" cy="6312932"/>
                      </a:xfrm>
                      <a:prstGeom prst="rect">
                        <a:avLst/>
                      </a:prstGeom>
                    </p:spPr>
                  </p:pic>
                </p:oleObj>
              </mc:Fallback>
            </mc:AlternateContent>
          </a:graphicData>
        </a:graphic>
      </p:graphicFrame>
    </p:spTree>
    <p:extLst>
      <p:ext uri="{BB962C8B-B14F-4D97-AF65-F5344CB8AC3E}">
        <p14:creationId xmlns:p14="http://schemas.microsoft.com/office/powerpoint/2010/main" val="307527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20901" y="1287583"/>
            <a:ext cx="10264462" cy="3539430"/>
          </a:xfrm>
          <a:prstGeom prst="rect">
            <a:avLst/>
          </a:prstGeom>
        </p:spPr>
        <p:txBody>
          <a:bodyPr wrap="square">
            <a:spAutoFit/>
          </a:bodyPr>
          <a:lstStyle/>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Objectifs </a:t>
            </a:r>
            <a:r>
              <a:rPr lang="fr-CA" sz="2000" b="1" u="sng" dirty="0" smtClean="0">
                <a:latin typeface="Times New Roman" panose="02020603050405020304" pitchFamily="18" charset="0"/>
                <a:ea typeface="Times New Roman" panose="02020603050405020304" pitchFamily="18" charset="0"/>
              </a:rPr>
              <a:t>2015-2016</a:t>
            </a:r>
            <a:r>
              <a:rPr lang="fr-CA" sz="2000" u="sng" dirty="0" smtClean="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endParaRPr lang="fr-CA" sz="2000" dirty="0">
              <a:latin typeface="Times New Roman" panose="02020603050405020304" pitchFamily="18" charset="0"/>
            </a:endParaRPr>
          </a:p>
          <a:p>
            <a:r>
              <a:rPr lang="fr-CA" sz="2000" dirty="0" smtClean="0">
                <a:latin typeface="Times New Roman" panose="02020603050405020304" pitchFamily="18" charset="0"/>
                <a:cs typeface="Times New Roman" panose="02020603050405020304" pitchFamily="18" charset="0"/>
              </a:rPr>
              <a:t>Intéresser </a:t>
            </a:r>
            <a:r>
              <a:rPr lang="fr-CA" sz="2000" dirty="0">
                <a:latin typeface="Times New Roman" panose="02020603050405020304" pitchFamily="18" charset="0"/>
                <a:cs typeface="Times New Roman" panose="02020603050405020304" pitchFamily="18" charset="0"/>
              </a:rPr>
              <a:t>les membres à l’</a:t>
            </a:r>
            <a:r>
              <a:rPr lang="fr-CA" sz="2000" b="1" dirty="0">
                <a:latin typeface="Times New Roman" panose="02020603050405020304" pitchFamily="18" charset="0"/>
                <a:cs typeface="Times New Roman" panose="02020603050405020304" pitchFamily="18" charset="0"/>
              </a:rPr>
              <a:t>indexation</a:t>
            </a:r>
            <a:r>
              <a:rPr lang="fr-CA" sz="2000" dirty="0">
                <a:latin typeface="Times New Roman" panose="02020603050405020304" pitchFamily="18" charset="0"/>
                <a:cs typeface="Times New Roman" panose="02020603050405020304" pitchFamily="18" charset="0"/>
              </a:rPr>
              <a:t> de la rente est un objectif à </a:t>
            </a:r>
            <a:r>
              <a:rPr lang="fr-CA" sz="2000" dirty="0" smtClean="0">
                <a:latin typeface="Times New Roman" panose="02020603050405020304" pitchFamily="18" charset="0"/>
                <a:cs typeface="Times New Roman" panose="02020603050405020304" pitchFamily="18" charset="0"/>
              </a:rPr>
              <a:t>poursuivre, car </a:t>
            </a:r>
            <a:r>
              <a:rPr lang="fr-CA" sz="2000" dirty="0">
                <a:latin typeface="Times New Roman" panose="02020603050405020304" pitchFamily="18" charset="0"/>
                <a:cs typeface="Times New Roman" panose="02020603050405020304" pitchFamily="18" charset="0"/>
              </a:rPr>
              <a:t>nous savons </a:t>
            </a:r>
            <a:r>
              <a:rPr lang="fr-CA" sz="2000" dirty="0" smtClean="0">
                <a:latin typeface="Times New Roman" panose="02020603050405020304" pitchFamily="18" charset="0"/>
                <a:cs typeface="Times New Roman" panose="02020603050405020304" pitchFamily="18" charset="0"/>
              </a:rPr>
              <a:t>que </a:t>
            </a:r>
            <a:r>
              <a:rPr lang="fr-CA" sz="2000" dirty="0">
                <a:latin typeface="Times New Roman" panose="02020603050405020304" pitchFamily="18" charset="0"/>
                <a:cs typeface="Times New Roman" panose="02020603050405020304" pitchFamily="18" charset="0"/>
              </a:rPr>
              <a:t>chaque année nous nous appauvrissons </a:t>
            </a:r>
            <a:r>
              <a:rPr lang="fr-CA" sz="2000" dirty="0" smtClean="0">
                <a:latin typeface="Times New Roman" panose="02020603050405020304" pitchFamily="18" charset="0"/>
                <a:cs typeface="Times New Roman" panose="02020603050405020304" pitchFamily="18" charset="0"/>
              </a:rPr>
              <a:t>davantage</a:t>
            </a:r>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Il </a:t>
            </a:r>
            <a:r>
              <a:rPr lang="fr-CA" sz="2000" dirty="0">
                <a:latin typeface="Times New Roman" panose="02020603050405020304" pitchFamily="18" charset="0"/>
                <a:cs typeface="Times New Roman" panose="02020603050405020304" pitchFamily="18" charset="0"/>
              </a:rPr>
              <a:t>faut donner le message à nos gouvernants que nous maintenons nos positions et que nous exigeons que le gouvernement nous remette cet argent durement gagné, c’est une question de justice sociale. Ensemble nous devons lancer un message clair. </a:t>
            </a:r>
            <a:r>
              <a:rPr lang="fr-CA" sz="2000" dirty="0" smtClean="0">
                <a:latin typeface="Times New Roman" panose="02020603050405020304" pitchFamily="18" charset="0"/>
                <a:cs typeface="Times New Roman" panose="02020603050405020304" pitchFamily="18" charset="0"/>
              </a:rPr>
              <a:t>C’est </a:t>
            </a:r>
            <a:r>
              <a:rPr lang="fr-CA" sz="2000" dirty="0">
                <a:latin typeface="Times New Roman" panose="02020603050405020304" pitchFamily="18" charset="0"/>
                <a:cs typeface="Times New Roman" panose="02020603050405020304" pitchFamily="18" charset="0"/>
              </a:rPr>
              <a:t>nous qui avons accepté de mettre de l’argent de côté en prévoyant une retraite raisonnable le moment venu. C’est un dossier à suivre et s’y impliquer lorsque nécessaire.</a:t>
            </a:r>
          </a:p>
          <a:p>
            <a:r>
              <a:rPr lang="fr-CA" sz="2000" dirty="0">
                <a:latin typeface="Times New Roman" panose="02020603050405020304" pitchFamily="18" charset="0"/>
                <a:cs typeface="Times New Roman" panose="02020603050405020304" pitchFamily="18" charset="0"/>
              </a:rPr>
              <a:t>Nous sommes soucieux d’informer nos membres sur tous les domaines qui peuvent nous aider à vivre une </a:t>
            </a:r>
            <a:r>
              <a:rPr lang="fr-CA" sz="2000" dirty="0" smtClean="0">
                <a:latin typeface="Times New Roman" panose="02020603050405020304" pitchFamily="18" charset="0"/>
                <a:cs typeface="Times New Roman" panose="02020603050405020304" pitchFamily="18" charset="0"/>
              </a:rPr>
              <a:t>retraite </a:t>
            </a:r>
            <a:r>
              <a:rPr lang="fr-CA" sz="2000" dirty="0">
                <a:latin typeface="Times New Roman" panose="02020603050405020304" pitchFamily="18" charset="0"/>
                <a:cs typeface="Times New Roman" panose="02020603050405020304" pitchFamily="18" charset="0"/>
              </a:rPr>
              <a:t>des plus agréable et harmonieuse possible.</a:t>
            </a:r>
          </a:p>
          <a:p>
            <a:pPr algn="just">
              <a:spcAft>
                <a:spcPts val="0"/>
              </a:spcAft>
              <a:tabLst>
                <a:tab pos="449580" algn="l"/>
              </a:tabLst>
            </a:pPr>
            <a:endParaRPr lang="fr-CA"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964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1094704" y="1057269"/>
            <a:ext cx="10058400" cy="4093428"/>
          </a:xfrm>
          <a:prstGeom prst="rect">
            <a:avLst/>
          </a:prstGeom>
        </p:spPr>
        <p:txBody>
          <a:bodyPr wrap="square">
            <a:spAutoFit/>
          </a:bodyPr>
          <a:lstStyle/>
          <a:p>
            <a:pPr algn="just">
              <a:spcAft>
                <a:spcPts val="0"/>
              </a:spcAft>
              <a:tabLst>
                <a:tab pos="449580" algn="l"/>
              </a:tabLst>
            </a:pPr>
            <a:r>
              <a:rPr lang="fr-CA" sz="2000" b="1" u="sng" dirty="0">
                <a:latin typeface="Times New Roman" panose="02020603050405020304" pitchFamily="18" charset="0"/>
                <a:ea typeface="Times New Roman" panose="02020603050405020304" pitchFamily="18" charset="0"/>
              </a:rPr>
              <a:t>La relève</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Nous sommes sensibles à la participation et l’implication des nouveaux membres dans </a:t>
            </a:r>
            <a:r>
              <a:rPr lang="fr-CA" sz="2000" dirty="0" smtClean="0">
                <a:latin typeface="Times New Roman" panose="02020603050405020304" pitchFamily="18" charset="0"/>
                <a:ea typeface="Times New Roman" panose="02020603050405020304" pitchFamily="18" charset="0"/>
              </a:rPr>
              <a:t>l’AREQ. Nous </a:t>
            </a:r>
            <a:r>
              <a:rPr lang="fr-CA" sz="2000" dirty="0">
                <a:latin typeface="Times New Roman" panose="02020603050405020304" pitchFamily="18" charset="0"/>
                <a:ea typeface="Times New Roman" panose="02020603050405020304" pitchFamily="18" charset="0"/>
              </a:rPr>
              <a:t>avons besoin de </a:t>
            </a:r>
            <a:r>
              <a:rPr lang="fr-CA" sz="2000" b="1" dirty="0">
                <a:latin typeface="Times New Roman" panose="02020603050405020304" pitchFamily="18" charset="0"/>
                <a:ea typeface="Times New Roman" panose="02020603050405020304" pitchFamily="18" charset="0"/>
              </a:rPr>
              <a:t>Relève</a:t>
            </a:r>
            <a:r>
              <a:rPr lang="fr-CA" sz="2000" dirty="0">
                <a:latin typeface="Times New Roman" panose="02020603050405020304" pitchFamily="18" charset="0"/>
                <a:ea typeface="Times New Roman" panose="02020603050405020304" pitchFamily="18" charset="0"/>
              </a:rPr>
              <a:t> et nous comptons beaucoup sur celles et ceux qui viennent de terminer leur carrière. Encore cette </a:t>
            </a:r>
            <a:r>
              <a:rPr lang="fr-CA" sz="2000" dirty="0" smtClean="0">
                <a:latin typeface="Times New Roman" panose="02020603050405020304" pitchFamily="18" charset="0"/>
                <a:ea typeface="Times New Roman" panose="02020603050405020304" pitchFamily="18" charset="0"/>
              </a:rPr>
              <a:t>année, </a:t>
            </a:r>
            <a:r>
              <a:rPr lang="fr-CA" sz="2000" dirty="0">
                <a:latin typeface="Times New Roman" panose="02020603050405020304" pitchFamily="18" charset="0"/>
                <a:ea typeface="Times New Roman" panose="02020603050405020304" pitchFamily="18" charset="0"/>
              </a:rPr>
              <a:t>le Conseil </a:t>
            </a:r>
            <a:r>
              <a:rPr lang="fr-CA" sz="2000" dirty="0" smtClean="0">
                <a:latin typeface="Times New Roman" panose="02020603050405020304" pitchFamily="18" charset="0"/>
                <a:ea typeface="Times New Roman" panose="02020603050405020304" pitchFamily="18" charset="0"/>
              </a:rPr>
              <a:t>sectoriel </a:t>
            </a:r>
            <a:r>
              <a:rPr lang="fr-CA" sz="2000" dirty="0">
                <a:latin typeface="Times New Roman" panose="02020603050405020304" pitchFamily="18" charset="0"/>
                <a:ea typeface="Times New Roman" panose="02020603050405020304" pitchFamily="18" charset="0"/>
              </a:rPr>
              <a:t>avec la collaboration de madame Angèle Richer et M. Jean-Claude McGuire a invité tous les nouveaux membres pour les informer sur l’organigramme de l’AREQ. Nous en profitons bien entendu pour les conscientiser sur </a:t>
            </a:r>
            <a:r>
              <a:rPr lang="fr-CA" sz="2000" dirty="0" smtClean="0">
                <a:latin typeface="Times New Roman" panose="02020603050405020304" pitchFamily="18" charset="0"/>
                <a:ea typeface="Times New Roman" panose="02020603050405020304" pitchFamily="18" charset="0"/>
              </a:rPr>
              <a:t>notre besoin </a:t>
            </a:r>
            <a:r>
              <a:rPr lang="fr-CA" sz="2000" dirty="0">
                <a:latin typeface="Times New Roman" panose="02020603050405020304" pitchFamily="18" charset="0"/>
                <a:ea typeface="Times New Roman" panose="02020603050405020304" pitchFamily="18" charset="0"/>
              </a:rPr>
              <a:t>de relève et de </a:t>
            </a:r>
            <a:r>
              <a:rPr lang="fr-CA" sz="2000" dirty="0" smtClean="0">
                <a:latin typeface="Times New Roman" panose="02020603050405020304" pitchFamily="18" charset="0"/>
                <a:ea typeface="Times New Roman" panose="02020603050405020304" pitchFamily="18" charset="0"/>
              </a:rPr>
              <a:t>bénévolat. </a:t>
            </a:r>
            <a:r>
              <a:rPr lang="fr-CA" sz="2000" dirty="0">
                <a:latin typeface="Times New Roman" panose="02020603050405020304" pitchFamily="18" charset="0"/>
                <a:ea typeface="Times New Roman" panose="02020603050405020304" pitchFamily="18" charset="0"/>
              </a:rPr>
              <a:t>C’est un peu comme une course à relais si chacun fait son bout c’est surprenant le millage qu’on peut faire ensemble.</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Enfin, nous apprécions que vous soyez présents à l’Assemblée générale </a:t>
            </a:r>
            <a:r>
              <a:rPr lang="fr-CA" sz="2000" dirty="0" smtClean="0">
                <a:latin typeface="Times New Roman" panose="02020603050405020304" pitchFamily="18" charset="0"/>
                <a:ea typeface="Times New Roman" panose="02020603050405020304" pitchFamily="18" charset="0"/>
              </a:rPr>
              <a:t>sectorielle</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2016, </a:t>
            </a:r>
            <a:r>
              <a:rPr lang="fr-CA" sz="2000" dirty="0">
                <a:latin typeface="Times New Roman" panose="02020603050405020304" pitchFamily="18" charset="0"/>
                <a:ea typeface="Times New Roman" panose="02020603050405020304" pitchFamily="18" charset="0"/>
              </a:rPr>
              <a:t>encore une fois nous tenons à vous remercier pour votre collaboration, votre participation au Conseil </a:t>
            </a:r>
            <a:r>
              <a:rPr lang="fr-CA" sz="2000" dirty="0" smtClean="0">
                <a:latin typeface="Times New Roman" panose="02020603050405020304" pitchFamily="18" charset="0"/>
                <a:ea typeface="Times New Roman" panose="02020603050405020304" pitchFamily="18" charset="0"/>
              </a:rPr>
              <a:t>sectoriel </a:t>
            </a:r>
            <a:r>
              <a:rPr lang="fr-CA" sz="2000" dirty="0">
                <a:latin typeface="Times New Roman" panose="02020603050405020304" pitchFamily="18" charset="0"/>
                <a:ea typeface="Times New Roman" panose="02020603050405020304" pitchFamily="18" charset="0"/>
              </a:rPr>
              <a:t>et dans divers comités ou activités de l’AREQ.</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4965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91674" y="1365160"/>
            <a:ext cx="10135673" cy="3785652"/>
          </a:xfrm>
          <a:prstGeom prst="rect">
            <a:avLst/>
          </a:prstGeom>
        </p:spPr>
        <p:txBody>
          <a:bodyPr wrap="square">
            <a:spAutoFit/>
          </a:bodyPr>
          <a:lstStyle/>
          <a:p>
            <a:pPr algn="just">
              <a:spcAft>
                <a:spcPts val="0"/>
              </a:spcAft>
              <a:tabLst>
                <a:tab pos="449580" algn="l"/>
              </a:tabLst>
            </a:pPr>
            <a:r>
              <a:rPr lang="fr-CA" sz="2000" dirty="0" smtClean="0">
                <a:latin typeface="Times New Roman" panose="02020603050405020304" pitchFamily="18" charset="0"/>
                <a:ea typeface="Times New Roman" panose="02020603050405020304" pitchFamily="18" charset="0"/>
              </a:rPr>
              <a:t>Voici, Madame la </a:t>
            </a:r>
            <a:r>
              <a:rPr lang="fr-CA" sz="2000" dirty="0">
                <a:latin typeface="Times New Roman" panose="02020603050405020304" pitchFamily="18" charset="0"/>
                <a:ea typeface="Times New Roman" panose="02020603050405020304" pitchFamily="18" charset="0"/>
              </a:rPr>
              <a:t>Présidente, le rapport des activités qui ont animé les membres du secteur 10G Hautes-Rivières pour l’année </a:t>
            </a:r>
            <a:r>
              <a:rPr lang="fr-CA" sz="2000" dirty="0" smtClean="0">
                <a:latin typeface="Times New Roman" panose="02020603050405020304" pitchFamily="18" charset="0"/>
                <a:ea typeface="Times New Roman" panose="02020603050405020304" pitchFamily="18" charset="0"/>
              </a:rPr>
              <a:t>2015-2016. </a:t>
            </a:r>
            <a:r>
              <a:rPr lang="fr-CA" sz="2000" dirty="0">
                <a:latin typeface="Times New Roman" panose="02020603050405020304" pitchFamily="18" charset="0"/>
                <a:ea typeface="Times New Roman" panose="02020603050405020304" pitchFamily="18" charset="0"/>
              </a:rPr>
              <a:t>Vous aurez bien compris que les besoins de nos membres et la vie du secteur sont au cœur de nos préoccupations.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À vous </a:t>
            </a:r>
            <a:r>
              <a:rPr lang="fr-CA" sz="2000" dirty="0" smtClean="0">
                <a:latin typeface="Times New Roman" panose="02020603050405020304" pitchFamily="18" charset="0"/>
                <a:ea typeface="Times New Roman" panose="02020603050405020304" pitchFamily="18" charset="0"/>
              </a:rPr>
              <a:t>tous, c’est </a:t>
            </a:r>
            <a:r>
              <a:rPr lang="fr-CA" sz="2000" dirty="0">
                <a:latin typeface="Times New Roman" panose="02020603050405020304" pitchFamily="18" charset="0"/>
                <a:ea typeface="Times New Roman" panose="02020603050405020304" pitchFamily="18" charset="0"/>
              </a:rPr>
              <a:t>un plaisir de vous accueillir et de travailler ensemble pour améliorer notre sort et pour les générations qui suivront.</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Merci pour votre présence et votre patience.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Nous terminerons notre année avec le </a:t>
            </a:r>
            <a:r>
              <a:rPr lang="fr-CA" sz="2000" dirty="0" smtClean="0">
                <a:latin typeface="Times New Roman" panose="02020603050405020304" pitchFamily="18" charset="0"/>
                <a:ea typeface="Times New Roman" panose="02020603050405020304" pitchFamily="18" charset="0"/>
              </a:rPr>
              <a:t>5 à 9 </a:t>
            </a:r>
            <a:r>
              <a:rPr lang="fr-CA" sz="2000" dirty="0">
                <a:latin typeface="Times New Roman" panose="02020603050405020304" pitchFamily="18" charset="0"/>
                <a:ea typeface="Times New Roman" panose="02020603050405020304" pitchFamily="18" charset="0"/>
              </a:rPr>
              <a:t>des « Passions des retraitées et retraités » du </a:t>
            </a:r>
            <a:r>
              <a:rPr lang="fr-CA" sz="2000" dirty="0" smtClean="0">
                <a:latin typeface="Times New Roman" panose="02020603050405020304" pitchFamily="18" charset="0"/>
                <a:ea typeface="Times New Roman" panose="02020603050405020304" pitchFamily="18" charset="0"/>
              </a:rPr>
              <a:t>jeudi </a:t>
            </a:r>
            <a:r>
              <a:rPr lang="fr-CA" sz="2000" dirty="0">
                <a:latin typeface="Times New Roman" panose="02020603050405020304" pitchFamily="18" charset="0"/>
                <a:ea typeface="Times New Roman" panose="02020603050405020304" pitchFamily="18" charset="0"/>
              </a:rPr>
              <a:t>9</a:t>
            </a:r>
            <a:r>
              <a:rPr lang="fr-CA" sz="2000" dirty="0" smtClean="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juin </a:t>
            </a:r>
            <a:r>
              <a:rPr lang="fr-CA" sz="2000" dirty="0" smtClean="0">
                <a:latin typeface="Times New Roman" panose="02020603050405020304" pitchFamily="18" charset="0"/>
                <a:ea typeface="Times New Roman" panose="02020603050405020304" pitchFamily="18" charset="0"/>
              </a:rPr>
              <a:t>2016.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b="1" dirty="0" smtClean="0">
                <a:latin typeface="Times New Roman" panose="02020603050405020304" pitchFamily="18" charset="0"/>
                <a:ea typeface="Times New Roman" panose="02020603050405020304" pitchFamily="18" charset="0"/>
              </a:rPr>
              <a:t>Jean-Marc Diotte</a:t>
            </a:r>
            <a:r>
              <a:rPr lang="fr-CA" sz="2000" dirty="0" smtClean="0">
                <a:latin typeface="Times New Roman" panose="02020603050405020304" pitchFamily="18" charset="0"/>
                <a:ea typeface="Times New Roman" panose="02020603050405020304" pitchFamily="18" charset="0"/>
              </a:rPr>
              <a:t>, président</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480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850006" y="1166843"/>
            <a:ext cx="10496282" cy="3170099"/>
          </a:xfrm>
          <a:prstGeom prst="rect">
            <a:avLst/>
          </a:prstGeom>
        </p:spPr>
        <p:txBody>
          <a:bodyPr wrap="square">
            <a:spAutoFit/>
          </a:bodyPr>
          <a:lstStyle/>
          <a:p>
            <a:pPr algn="just">
              <a:spcAft>
                <a:spcPts val="0"/>
              </a:spcAft>
            </a:pPr>
            <a:r>
              <a:rPr lang="fr-CA" sz="2000" b="1" u="dbl" dirty="0">
                <a:latin typeface="Times New Roman" panose="02020603050405020304" pitchFamily="18" charset="0"/>
                <a:ea typeface="Times New Roman" panose="02020603050405020304" pitchFamily="18" charset="0"/>
              </a:rPr>
              <a:t>Voici donc le rapport d’activités </a:t>
            </a:r>
            <a:r>
              <a:rPr lang="fr-CA" sz="2000" b="1" u="dbl" dirty="0" smtClean="0">
                <a:latin typeface="Times New Roman" panose="02020603050405020304" pitchFamily="18" charset="0"/>
                <a:ea typeface="Times New Roman" panose="02020603050405020304" pitchFamily="18" charset="0"/>
              </a:rPr>
              <a:t>2015-2016  </a:t>
            </a:r>
            <a:endParaRPr lang="fr-CA" sz="2000" dirty="0">
              <a:latin typeface="Times New Roman" panose="02020603050405020304" pitchFamily="18" charset="0"/>
              <a:ea typeface="Times New Roman" panose="02020603050405020304" pitchFamily="18" charset="0"/>
            </a:endParaRPr>
          </a:p>
          <a:p>
            <a:pPr algn="just">
              <a:spcAft>
                <a:spcPts val="0"/>
              </a:spcAft>
            </a:pPr>
            <a:r>
              <a:rPr lang="fr-CA" sz="2000" dirty="0">
                <a:latin typeface="Times New Roman" panose="02020603050405020304" pitchFamily="18" charset="0"/>
                <a:ea typeface="Times New Roman" panose="02020603050405020304" pitchFamily="18" charset="0"/>
              </a:rPr>
              <a:t> </a:t>
            </a:r>
          </a:p>
          <a:p>
            <a:pPr algn="just">
              <a:spcAft>
                <a:spcPts val="0"/>
              </a:spcAft>
            </a:pPr>
            <a:r>
              <a:rPr lang="fr-CA" sz="2000" b="1" u="sng" dirty="0">
                <a:latin typeface="Times New Roman" panose="02020603050405020304" pitchFamily="18" charset="0"/>
                <a:ea typeface="Times New Roman" panose="02020603050405020304" pitchFamily="18" charset="0"/>
              </a:rPr>
              <a:t>Niveau national</a:t>
            </a:r>
            <a:endParaRPr lang="fr-CA" sz="2400" b="1" u="sng" dirty="0">
              <a:latin typeface="Times New Roman" panose="02020603050405020304" pitchFamily="18" charset="0"/>
              <a:ea typeface="Times New Roman" panose="02020603050405020304" pitchFamily="18" charset="0"/>
            </a:endParaRPr>
          </a:p>
          <a:p>
            <a:pPr algn="just">
              <a:spcAft>
                <a:spcPts val="0"/>
              </a:spcAft>
            </a:pPr>
            <a:r>
              <a:rPr lang="fr-CA" sz="2000" dirty="0">
                <a:latin typeface="Times New Roman" panose="02020603050405020304" pitchFamily="18" charset="0"/>
                <a:ea typeface="Times New Roman" panose="02020603050405020304" pitchFamily="18" charset="0"/>
              </a:rPr>
              <a:t> </a:t>
            </a:r>
          </a:p>
          <a:p>
            <a:pPr algn="just">
              <a:spcAft>
                <a:spcPts val="0"/>
              </a:spcAft>
            </a:pPr>
            <a:r>
              <a:rPr lang="fr-CA" sz="2000" b="1" i="1" dirty="0">
                <a:latin typeface="Times New Roman" panose="02020603050405020304" pitchFamily="18" charset="0"/>
                <a:ea typeface="Times New Roman" panose="02020603050405020304" pitchFamily="18" charset="0"/>
              </a:rPr>
              <a:t>Conseil national</a:t>
            </a:r>
            <a:r>
              <a:rPr lang="fr-CA" sz="2000" dirty="0">
                <a:latin typeface="Times New Roman" panose="02020603050405020304" pitchFamily="18" charset="0"/>
                <a:ea typeface="Times New Roman" panose="02020603050405020304" pitchFamily="18" charset="0"/>
              </a:rPr>
              <a:t> : Deux conseils nationaux sont organisés par l’AREQ chaque année. Cette </a:t>
            </a:r>
            <a:r>
              <a:rPr lang="fr-CA" sz="2000" dirty="0" smtClean="0">
                <a:latin typeface="Times New Roman" panose="02020603050405020304" pitchFamily="18" charset="0"/>
                <a:ea typeface="Times New Roman" panose="02020603050405020304" pitchFamily="18" charset="0"/>
              </a:rPr>
              <a:t>rencontre réunit toutes les </a:t>
            </a:r>
            <a:r>
              <a:rPr lang="fr-CA" sz="2000" dirty="0">
                <a:latin typeface="Times New Roman" panose="02020603050405020304" pitchFamily="18" charset="0"/>
                <a:ea typeface="Times New Roman" panose="02020603050405020304" pitchFamily="18" charset="0"/>
              </a:rPr>
              <a:t>présidences de la province. Ces dernières font part de leurs préoccupations, de leurs propositions et de leurs réalisations sectorielles. J’ai participé au Conseil national, en novembre, à </a:t>
            </a:r>
            <a:r>
              <a:rPr lang="fr-CA" sz="2000" dirty="0" smtClean="0">
                <a:latin typeface="Times New Roman" panose="02020603050405020304" pitchFamily="18" charset="0"/>
                <a:ea typeface="Times New Roman" panose="02020603050405020304" pitchFamily="18" charset="0"/>
              </a:rPr>
              <a:t>Chicoutimi. Le </a:t>
            </a:r>
            <a:r>
              <a:rPr lang="fr-CA" sz="2000" dirty="0">
                <a:latin typeface="Times New Roman" panose="02020603050405020304" pitchFamily="18" charset="0"/>
                <a:ea typeface="Times New Roman" panose="02020603050405020304" pitchFamily="18" charset="0"/>
              </a:rPr>
              <a:t>deuxième a eu lieu en début d’avril à </a:t>
            </a:r>
            <a:r>
              <a:rPr lang="fr-CA" sz="2000" dirty="0" smtClean="0">
                <a:latin typeface="Times New Roman" panose="02020603050405020304" pitchFamily="18" charset="0"/>
                <a:ea typeface="Times New Roman" panose="02020603050405020304" pitchFamily="18" charset="0"/>
              </a:rPr>
              <a:t>Lévis. </a:t>
            </a:r>
            <a:r>
              <a:rPr lang="fr-CA" sz="2000" dirty="0">
                <a:latin typeface="Times New Roman" panose="02020603050405020304" pitchFamily="18" charset="0"/>
                <a:ea typeface="Times New Roman" panose="02020603050405020304" pitchFamily="18" charset="0"/>
              </a:rPr>
              <a:t>C’est beaucoup de temps à investir, mais j’apprécie cette source d’informations que nous allons y chercher.</a:t>
            </a:r>
            <a:endParaRPr lang="fr-CA" sz="2400" dirty="0">
              <a:latin typeface="Times New Roman" panose="02020603050405020304" pitchFamily="18" charset="0"/>
              <a:ea typeface="Times New Roman" panose="02020603050405020304" pitchFamily="18" charset="0"/>
            </a:endParaRPr>
          </a:p>
          <a:p>
            <a:pPr algn="just">
              <a:spcAft>
                <a:spcPts val="0"/>
              </a:spcAft>
            </a:pPr>
            <a:r>
              <a:rPr lang="fr-CA" sz="2000" dirty="0">
                <a:latin typeface="Times New Roman" panose="02020603050405020304" pitchFamily="18" charset="0"/>
                <a:ea typeface="Times New Roman" panose="02020603050405020304" pitchFamily="18" charset="0"/>
              </a:rPr>
              <a:t>Je suis </a:t>
            </a:r>
            <a:r>
              <a:rPr lang="fr-CA" sz="2000" dirty="0" smtClean="0">
                <a:latin typeface="Times New Roman" panose="02020603050405020304" pitchFamily="18" charset="0"/>
                <a:ea typeface="Times New Roman" panose="02020603050405020304" pitchFamily="18" charset="0"/>
              </a:rPr>
              <a:t>répondant </a:t>
            </a:r>
            <a:r>
              <a:rPr lang="fr-CA" sz="2000" dirty="0">
                <a:latin typeface="Times New Roman" panose="02020603050405020304" pitchFamily="18" charset="0"/>
                <a:ea typeface="Times New Roman" panose="02020603050405020304" pitchFamily="18" charset="0"/>
              </a:rPr>
              <a:t>régional pour la condition des </a:t>
            </a:r>
            <a:r>
              <a:rPr lang="fr-CA" sz="2000" dirty="0" smtClean="0">
                <a:latin typeface="Times New Roman" panose="02020603050405020304" pitchFamily="18" charset="0"/>
                <a:ea typeface="Times New Roman" panose="02020603050405020304" pitchFamily="18" charset="0"/>
              </a:rPr>
              <a:t>hommes</a:t>
            </a:r>
            <a:r>
              <a:rPr lang="fr-CA" sz="2000" dirty="0">
                <a:latin typeface="Times New Roman" panose="02020603050405020304" pitchFamily="18" charset="0"/>
                <a:ea typeface="Times New Roman" panose="02020603050405020304" pitchFamily="18" charset="0"/>
              </a:rPr>
              <a:t>.</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0720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30310" y="844664"/>
            <a:ext cx="10328856" cy="4708981"/>
          </a:xfrm>
          <a:prstGeom prst="rect">
            <a:avLst/>
          </a:prstGeom>
        </p:spPr>
        <p:txBody>
          <a:bodyPr wrap="square">
            <a:spAutoFit/>
          </a:bodyPr>
          <a:lstStyle/>
          <a:p>
            <a:pPr algn="just">
              <a:spcAft>
                <a:spcPts val="0"/>
              </a:spcAft>
            </a:pPr>
            <a:r>
              <a:rPr lang="fr-CA" sz="2000" b="1" u="sng" dirty="0">
                <a:latin typeface="Times New Roman" panose="02020603050405020304" pitchFamily="18" charset="0"/>
                <a:ea typeface="Times New Roman" panose="02020603050405020304" pitchFamily="18" charset="0"/>
              </a:rPr>
              <a:t>Niveau régional</a:t>
            </a:r>
            <a:endParaRPr lang="fr-CA" sz="2400" b="1" u="sng" dirty="0">
              <a:latin typeface="Times New Roman" panose="02020603050405020304" pitchFamily="18" charset="0"/>
              <a:ea typeface="Times New Roman" panose="02020603050405020304" pitchFamily="18" charset="0"/>
            </a:endParaRPr>
          </a:p>
          <a:p>
            <a:pPr algn="just">
              <a:spcAft>
                <a:spcPts val="0"/>
              </a:spcAft>
            </a:pPr>
            <a:r>
              <a:rPr lang="fr-CA" sz="2000" dirty="0">
                <a:latin typeface="Times New Roman" panose="02020603050405020304" pitchFamily="18" charset="0"/>
                <a:ea typeface="Times New Roman" panose="02020603050405020304" pitchFamily="18" charset="0"/>
              </a:rPr>
              <a:t> </a:t>
            </a:r>
          </a:p>
          <a:p>
            <a:pPr algn="just">
              <a:spcAft>
                <a:spcPts val="0"/>
              </a:spcAft>
            </a:pPr>
            <a:r>
              <a:rPr lang="fr-CA" sz="2000" b="1" i="1" dirty="0">
                <a:latin typeface="Times New Roman" panose="02020603050405020304" pitchFamily="18" charset="0"/>
                <a:ea typeface="Times New Roman" panose="02020603050405020304" pitchFamily="18" charset="0"/>
              </a:rPr>
              <a:t>Conseil régional</a:t>
            </a:r>
            <a:r>
              <a:rPr lang="fr-CA" sz="2000" dirty="0">
                <a:latin typeface="Times New Roman" panose="02020603050405020304" pitchFamily="18" charset="0"/>
                <a:ea typeface="Times New Roman" panose="02020603050405020304" pitchFamily="18" charset="0"/>
              </a:rPr>
              <a:t> : </a:t>
            </a:r>
            <a:r>
              <a:rPr lang="fr-CA" sz="2000" dirty="0" smtClean="0">
                <a:latin typeface="Times New Roman" panose="02020603050405020304" pitchFamily="18" charset="0"/>
                <a:ea typeface="Times New Roman" panose="02020603050405020304" pitchFamily="18" charset="0"/>
              </a:rPr>
              <a:t>Dans l’année </a:t>
            </a:r>
            <a:r>
              <a:rPr lang="fr-CA" sz="2000" dirty="0">
                <a:latin typeface="Times New Roman" panose="02020603050405020304" pitchFamily="18" charset="0"/>
                <a:ea typeface="Times New Roman" panose="02020603050405020304" pitchFamily="18" charset="0"/>
              </a:rPr>
              <a:t>j’ai assisté à une dizaine de conseils régionaux qui se déroulaient généralement à </a:t>
            </a:r>
            <a:r>
              <a:rPr lang="fr-CA" sz="2000" dirty="0" smtClean="0">
                <a:latin typeface="Times New Roman" panose="02020603050405020304" pitchFamily="18" charset="0"/>
                <a:ea typeface="Times New Roman" panose="02020603050405020304" pitchFamily="18" charset="0"/>
              </a:rPr>
              <a:t>Blainville et à l’occasion de deux C.N. </a:t>
            </a:r>
            <a:r>
              <a:rPr lang="fr-CA" sz="2000" dirty="0">
                <a:latin typeface="Times New Roman" panose="02020603050405020304" pitchFamily="18" charset="0"/>
                <a:ea typeface="Times New Roman" panose="02020603050405020304" pitchFamily="18" charset="0"/>
              </a:rPr>
              <a:t>Comme président de </a:t>
            </a:r>
            <a:r>
              <a:rPr lang="fr-CA" sz="2000" dirty="0" smtClean="0">
                <a:latin typeface="Times New Roman" panose="02020603050405020304" pitchFamily="18" charset="0"/>
                <a:ea typeface="Times New Roman" panose="02020603050405020304" pitchFamily="18" charset="0"/>
              </a:rPr>
              <a:t>secteur </a:t>
            </a:r>
            <a:r>
              <a:rPr lang="fr-CA" sz="2000" dirty="0">
                <a:latin typeface="Times New Roman" panose="02020603050405020304" pitchFamily="18" charset="0"/>
                <a:ea typeface="Times New Roman" panose="02020603050405020304" pitchFamily="18" charset="0"/>
              </a:rPr>
              <a:t>nous devenons membres du conseil régional de la région </a:t>
            </a:r>
            <a:r>
              <a:rPr lang="fr-CA" sz="2000" b="1" dirty="0">
                <a:latin typeface="Times New Roman" panose="02020603050405020304" pitchFamily="18" charset="0"/>
                <a:ea typeface="Times New Roman" panose="02020603050405020304" pitchFamily="18" charset="0"/>
              </a:rPr>
              <a:t>LLL</a:t>
            </a:r>
            <a:r>
              <a:rPr lang="fr-CA" sz="2000" dirty="0">
                <a:latin typeface="Times New Roman" panose="02020603050405020304" pitchFamily="18" charset="0"/>
                <a:ea typeface="Times New Roman" panose="02020603050405020304" pitchFamily="18" charset="0"/>
              </a:rPr>
              <a:t>. Mon objectif reste toujours d’aller chercher le plus de connaissances </a:t>
            </a:r>
            <a:r>
              <a:rPr lang="fr-CA" sz="2000" dirty="0" smtClean="0">
                <a:latin typeface="Times New Roman" panose="02020603050405020304" pitchFamily="18" charset="0"/>
                <a:ea typeface="Times New Roman" panose="02020603050405020304" pitchFamily="18" charset="0"/>
              </a:rPr>
              <a:t>possible pour </a:t>
            </a:r>
            <a:r>
              <a:rPr lang="fr-CA" sz="2000" dirty="0">
                <a:latin typeface="Times New Roman" panose="02020603050405020304" pitchFamily="18" charset="0"/>
                <a:ea typeface="Times New Roman" panose="02020603050405020304" pitchFamily="18" charset="0"/>
              </a:rPr>
              <a:t>ensuite les partager avec le conseil sectoriel ainsi que nos responsables de comités. Cette année avec la collaboration de notre présidente régionale madame Mireille Ménard et les autres </a:t>
            </a:r>
            <a:r>
              <a:rPr lang="fr-CA" sz="2000" dirty="0" smtClean="0">
                <a:latin typeface="Times New Roman" panose="02020603050405020304" pitchFamily="18" charset="0"/>
                <a:ea typeface="Times New Roman" panose="02020603050405020304" pitchFamily="18" charset="0"/>
              </a:rPr>
              <a:t>présidences</a:t>
            </a:r>
            <a:r>
              <a:rPr lang="fr-CA" sz="2000" dirty="0">
                <a:latin typeface="Times New Roman" panose="02020603050405020304" pitchFamily="18" charset="0"/>
                <a:ea typeface="Times New Roman" panose="02020603050405020304" pitchFamily="18" charset="0"/>
              </a:rPr>
              <a:t>, nous avons fait un pas de plus dans la bonne direction pour corriger les disparités entre les secteurs ce qui nous a donné </a:t>
            </a:r>
            <a:r>
              <a:rPr lang="fr-CA" sz="2000" dirty="0" smtClean="0">
                <a:latin typeface="Times New Roman" panose="02020603050405020304" pitchFamily="18" charset="0"/>
                <a:ea typeface="Times New Roman" panose="02020603050405020304" pitchFamily="18" charset="0"/>
              </a:rPr>
              <a:t>près de trois mille dollars (3 000 $) </a:t>
            </a:r>
            <a:r>
              <a:rPr lang="fr-CA" sz="2000" dirty="0">
                <a:latin typeface="Times New Roman" panose="02020603050405020304" pitchFamily="18" charset="0"/>
                <a:ea typeface="Times New Roman" panose="02020603050405020304" pitchFamily="18" charset="0"/>
              </a:rPr>
              <a:t>dans notre budget d’opération. Ceci permettra une plus grande participation de nos membres aux activités régionales particulièrement à l’A.G.R. (Assemblée générale régionale), qui se tiendra le </a:t>
            </a:r>
            <a:r>
              <a:rPr lang="fr-CA" sz="2000" dirty="0" smtClean="0">
                <a:latin typeface="Times New Roman" panose="02020603050405020304" pitchFamily="18" charset="0"/>
                <a:ea typeface="Times New Roman" panose="02020603050405020304" pitchFamily="18" charset="0"/>
              </a:rPr>
              <a:t>26 </a:t>
            </a:r>
            <a:r>
              <a:rPr lang="fr-CA" sz="2000" dirty="0">
                <a:latin typeface="Times New Roman" panose="02020603050405020304" pitchFamily="18" charset="0"/>
                <a:ea typeface="Times New Roman" panose="02020603050405020304" pitchFamily="18" charset="0"/>
              </a:rPr>
              <a:t>mai à Blainville. Vous êtes invités à cette journée </a:t>
            </a:r>
            <a:r>
              <a:rPr lang="fr-CA" sz="2000" dirty="0" smtClean="0">
                <a:latin typeface="Times New Roman" panose="02020603050405020304" pitchFamily="18" charset="0"/>
                <a:ea typeface="Times New Roman" panose="02020603050405020304" pitchFamily="18" charset="0"/>
              </a:rPr>
              <a:t>qui fera le bilan de notre année se terminant le 30 juin, en jetant aussi un regard sérieux sur l’année qui s’en vient en septembre. Pour l’occasion, nous aurons un invité de marque, M. Jacques Tessier, qui nous offrira une page d’histoire sur l’éducation d’hier à aujourd’hui.</a:t>
            </a:r>
            <a:endParaRPr lang="fr-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3502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984364" y="933095"/>
            <a:ext cx="10225825" cy="4062651"/>
          </a:xfrm>
          <a:prstGeom prst="rect">
            <a:avLst/>
          </a:prstGeom>
        </p:spPr>
        <p:txBody>
          <a:bodyPr wrap="square">
            <a:spAutoFit/>
          </a:bodyPr>
          <a:lstStyle/>
          <a:p>
            <a:pPr algn="just">
              <a:spcAft>
                <a:spcPts val="0"/>
              </a:spcAft>
            </a:pPr>
            <a:r>
              <a:rPr lang="fr-CA" sz="2000" b="1" u="sng" dirty="0">
                <a:latin typeface="Times New Roman" panose="02020603050405020304" pitchFamily="18" charset="0"/>
                <a:ea typeface="Times New Roman" panose="02020603050405020304" pitchFamily="18" charset="0"/>
              </a:rPr>
              <a:t>Niveau sectoriel </a:t>
            </a:r>
            <a:endParaRPr lang="fr-CA" sz="2400" b="1" u="sng" dirty="0">
              <a:latin typeface="Times New Roman" panose="02020603050405020304" pitchFamily="18" charset="0"/>
              <a:ea typeface="Times New Roman" panose="02020603050405020304" pitchFamily="18" charset="0"/>
            </a:endParaRPr>
          </a:p>
          <a:p>
            <a:pPr algn="just">
              <a:spcAft>
                <a:spcPts val="0"/>
              </a:spcAft>
            </a:pPr>
            <a:r>
              <a:rPr lang="fr-CA" sz="2000" dirty="0">
                <a:latin typeface="Times New Roman" panose="02020603050405020304" pitchFamily="18" charset="0"/>
                <a:ea typeface="Times New Roman" panose="02020603050405020304" pitchFamily="18" charset="0"/>
              </a:rPr>
              <a:t> </a:t>
            </a:r>
          </a:p>
          <a:p>
            <a:pPr marL="899160" indent="-899160" algn="just">
              <a:spcAft>
                <a:spcPts val="0"/>
              </a:spcAft>
            </a:pPr>
            <a:r>
              <a:rPr lang="fr-CA" sz="2000" b="1" i="1" dirty="0">
                <a:latin typeface="Times New Roman" panose="02020603050405020304" pitchFamily="18" charset="0"/>
                <a:ea typeface="Times New Roman" panose="02020603050405020304" pitchFamily="18" charset="0"/>
              </a:rPr>
              <a:t>Conseil sectoriel </a:t>
            </a:r>
            <a:r>
              <a:rPr lang="fr-CA" sz="2000" dirty="0">
                <a:latin typeface="Times New Roman" panose="02020603050405020304" pitchFamily="18" charset="0"/>
                <a:ea typeface="Times New Roman" panose="02020603050405020304" pitchFamily="18" charset="0"/>
              </a:rPr>
              <a:t>: Le conseil sectoriel est composé de sept personnes; </a:t>
            </a:r>
          </a:p>
          <a:p>
            <a:pPr marL="899160" indent="-899160" algn="just">
              <a:spcAft>
                <a:spcPts val="0"/>
              </a:spcAft>
            </a:pPr>
            <a:r>
              <a:rPr lang="fr-CA" sz="2000" dirty="0">
                <a:latin typeface="Times New Roman" panose="02020603050405020304" pitchFamily="18" charset="0"/>
                <a:ea typeface="Times New Roman" panose="02020603050405020304" pitchFamily="18" charset="0"/>
              </a:rPr>
              <a:t> </a:t>
            </a:r>
          </a:p>
          <a:p>
            <a:pPr marL="899160" algn="just">
              <a:spcAft>
                <a:spcPts val="0"/>
              </a:spcAft>
            </a:pPr>
            <a:r>
              <a:rPr lang="fr-CA" sz="2000" dirty="0">
                <a:latin typeface="Times New Roman" panose="02020603050405020304" pitchFamily="18" charset="0"/>
                <a:ea typeface="Times New Roman" panose="02020603050405020304" pitchFamily="18" charset="0"/>
              </a:rPr>
              <a:t>Jean-Marc </a:t>
            </a:r>
            <a:r>
              <a:rPr lang="fr-CA" sz="2000" dirty="0" err="1">
                <a:latin typeface="Times New Roman" panose="02020603050405020304" pitchFamily="18" charset="0"/>
                <a:ea typeface="Times New Roman" panose="02020603050405020304" pitchFamily="18" charset="0"/>
              </a:rPr>
              <a:t>Diotte</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président</a:t>
            </a:r>
            <a:endParaRPr lang="fr-CA" sz="2000" dirty="0">
              <a:latin typeface="Times New Roman" panose="02020603050405020304" pitchFamily="18" charset="0"/>
              <a:ea typeface="Times New Roman" panose="02020603050405020304" pitchFamily="18" charset="0"/>
            </a:endParaRPr>
          </a:p>
          <a:p>
            <a:pPr marL="449580" indent="449580" algn="just">
              <a:spcAft>
                <a:spcPts val="0"/>
              </a:spcAft>
            </a:pPr>
            <a:r>
              <a:rPr lang="fr-CA" sz="2000" dirty="0">
                <a:latin typeface="Times New Roman" panose="02020603050405020304" pitchFamily="18" charset="0"/>
                <a:ea typeface="Times New Roman" panose="02020603050405020304" pitchFamily="18" charset="0"/>
              </a:rPr>
              <a:t>Danièle Hotte, </a:t>
            </a:r>
            <a:r>
              <a:rPr lang="fr-CA" sz="2000" dirty="0" smtClean="0">
                <a:latin typeface="Times New Roman" panose="02020603050405020304" pitchFamily="18" charset="0"/>
                <a:ea typeface="Times New Roman" panose="02020603050405020304" pitchFamily="18" charset="0"/>
              </a:rPr>
              <a:t>première vice-présidente</a:t>
            </a:r>
            <a:endParaRPr lang="fr-CA" sz="2000" dirty="0">
              <a:latin typeface="Times New Roman" panose="02020603050405020304" pitchFamily="18" charset="0"/>
              <a:ea typeface="Times New Roman" panose="02020603050405020304" pitchFamily="18" charset="0"/>
            </a:endParaRPr>
          </a:p>
          <a:p>
            <a:pPr marL="449580" indent="449580" algn="just">
              <a:spcAft>
                <a:spcPts val="0"/>
              </a:spcAft>
            </a:pPr>
            <a:r>
              <a:rPr lang="fr-CA" sz="2000" dirty="0">
                <a:latin typeface="Times New Roman" panose="02020603050405020304" pitchFamily="18" charset="0"/>
                <a:ea typeface="Times New Roman" panose="02020603050405020304" pitchFamily="18" charset="0"/>
              </a:rPr>
              <a:t>Jean-Claude McGuire, deuxième vice-président</a:t>
            </a:r>
          </a:p>
          <a:p>
            <a:pPr algn="just">
              <a:spcAft>
                <a:spcPts val="0"/>
              </a:spcAf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Jocelyne </a:t>
            </a:r>
            <a:r>
              <a:rPr lang="fr-CA" sz="2000" dirty="0" err="1">
                <a:latin typeface="Times New Roman" panose="02020603050405020304" pitchFamily="18" charset="0"/>
                <a:ea typeface="Times New Roman" panose="02020603050405020304" pitchFamily="18" charset="0"/>
              </a:rPr>
              <a:t>Valiquette</a:t>
            </a:r>
            <a:r>
              <a:rPr lang="fr-CA" sz="2000" dirty="0">
                <a:latin typeface="Times New Roman" panose="02020603050405020304" pitchFamily="18" charset="0"/>
                <a:ea typeface="Times New Roman" panose="02020603050405020304" pitchFamily="18" charset="0"/>
              </a:rPr>
              <a:t>, secrétaire</a:t>
            </a:r>
          </a:p>
          <a:p>
            <a:pPr algn="just">
              <a:spcAft>
                <a:spcPts val="0"/>
              </a:spcAf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Alain </a:t>
            </a:r>
            <a:r>
              <a:rPr lang="fr-CA" sz="2000" dirty="0" err="1">
                <a:latin typeface="Times New Roman" panose="02020603050405020304" pitchFamily="18" charset="0"/>
                <a:ea typeface="Times New Roman" panose="02020603050405020304" pitchFamily="18" charset="0"/>
              </a:rPr>
              <a:t>Riopel</a:t>
            </a:r>
            <a:r>
              <a:rPr lang="fr-CA" sz="2000" dirty="0">
                <a:latin typeface="Times New Roman" panose="02020603050405020304" pitchFamily="18" charset="0"/>
                <a:ea typeface="Times New Roman" panose="02020603050405020304" pitchFamily="18" charset="0"/>
              </a:rPr>
              <a:t>, trésorier</a:t>
            </a:r>
          </a:p>
          <a:p>
            <a:pPr algn="just">
              <a:spcAft>
                <a:spcPts val="0"/>
              </a:spcAf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Jacline </a:t>
            </a:r>
            <a:r>
              <a:rPr lang="fr-CA" sz="2000" dirty="0">
                <a:latin typeface="Times New Roman" panose="02020603050405020304" pitchFamily="18" charset="0"/>
                <a:ea typeface="Times New Roman" panose="02020603050405020304" pitchFamily="18" charset="0"/>
              </a:rPr>
              <a:t>Mayer, première conseillère</a:t>
            </a:r>
          </a:p>
          <a:p>
            <a:pPr algn="just">
              <a:spcAft>
                <a:spcPts val="0"/>
              </a:spcAf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Angèle </a:t>
            </a:r>
            <a:r>
              <a:rPr lang="fr-CA" sz="2000" dirty="0">
                <a:latin typeface="Times New Roman" panose="02020603050405020304" pitchFamily="18" charset="0"/>
                <a:ea typeface="Times New Roman" panose="02020603050405020304" pitchFamily="18" charset="0"/>
              </a:rPr>
              <a:t>Richer, deuxième conseillère</a:t>
            </a:r>
          </a:p>
          <a:p>
            <a:pPr marL="449580" indent="449580" algn="just">
              <a:spcAft>
                <a:spcPts val="0"/>
              </a:spcAft>
            </a:pPr>
            <a:r>
              <a:rPr lang="fr-CA" sz="2000" dirty="0">
                <a:latin typeface="Times New Roman" panose="02020603050405020304" pitchFamily="18" charset="0"/>
                <a:ea typeface="Times New Roman" panose="02020603050405020304" pitchFamily="18" charset="0"/>
              </a:rPr>
              <a:t> </a:t>
            </a: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Le conseil sectoriel s’est réuni à cinq reprises :</a:t>
            </a:r>
            <a:r>
              <a:rPr lang="fr-CA" sz="2000" u="sng" dirty="0">
                <a:latin typeface="Times New Roman" panose="02020603050405020304" pitchFamily="18" charset="0"/>
                <a:ea typeface="Times New Roman" panose="02020603050405020304" pitchFamily="18" charset="0"/>
              </a:rPr>
              <a:t>  </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129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257836" y="643466"/>
            <a:ext cx="10934164" cy="5539978"/>
          </a:xfrm>
          <a:prstGeom prst="rect">
            <a:avLst/>
          </a:prstGeom>
        </p:spPr>
        <p:txBody>
          <a:bodyPr wrap="square">
            <a:spAutoFit/>
          </a:bodyPr>
          <a:lstStyle/>
          <a:p>
            <a:r>
              <a:rPr lang="fr-CA" sz="2000" b="1" dirty="0">
                <a:latin typeface="Times New Roman" panose="02020603050405020304" pitchFamily="18" charset="0"/>
                <a:cs typeface="Times New Roman" panose="02020603050405020304" pitchFamily="18" charset="0"/>
              </a:rPr>
              <a:t>En plus des affaires courantes à chaque réunion.</a:t>
            </a:r>
          </a:p>
          <a:p>
            <a:r>
              <a:rPr lang="fr-CA" sz="2000" dirty="0">
                <a:latin typeface="Times New Roman" panose="02020603050405020304" pitchFamily="18" charset="0"/>
                <a:cs typeface="Times New Roman" panose="02020603050405020304" pitchFamily="18" charset="0"/>
              </a:rPr>
              <a:t> </a:t>
            </a:r>
          </a:p>
          <a:p>
            <a:endParaRPr lang="fr-CA" sz="2000" b="1" dirty="0" smtClean="0">
              <a:latin typeface="Times New Roman" panose="02020603050405020304" pitchFamily="18" charset="0"/>
              <a:cs typeface="Times New Roman" panose="02020603050405020304" pitchFamily="18" charset="0"/>
            </a:endParaRPr>
          </a:p>
          <a:p>
            <a:r>
              <a:rPr lang="fr-CA" sz="2000" b="1" dirty="0" smtClean="0">
                <a:latin typeface="Times New Roman" panose="02020603050405020304" pitchFamily="18" charset="0"/>
                <a:cs typeface="Times New Roman" panose="02020603050405020304" pitchFamily="18" charset="0"/>
              </a:rPr>
              <a:t>Le </a:t>
            </a:r>
            <a:r>
              <a:rPr lang="fr-CA" sz="2000" b="1" dirty="0">
                <a:latin typeface="Times New Roman" panose="02020603050405020304" pitchFamily="18" charset="0"/>
                <a:cs typeface="Times New Roman" panose="02020603050405020304" pitchFamily="18" charset="0"/>
              </a:rPr>
              <a:t>21 août 2015 :</a:t>
            </a:r>
            <a:r>
              <a:rPr lang="fr-CA" sz="2000" dirty="0">
                <a:latin typeface="Times New Roman" panose="02020603050405020304" pitchFamily="18" charset="0"/>
                <a:cs typeface="Times New Roman" panose="02020603050405020304" pitchFamily="18" charset="0"/>
              </a:rPr>
              <a:t>           Retour sur l’A.G.S. et le déjeuner des passions                                       		                 </a:t>
            </a:r>
            <a:r>
              <a:rPr lang="fr-CA" sz="2000" dirty="0" smtClean="0">
                <a:latin typeface="Times New Roman" panose="02020603050405020304" pitchFamily="18" charset="0"/>
                <a:cs typeface="Times New Roman" panose="02020603050405020304" pitchFamily="18" charset="0"/>
              </a:rPr>
              <a:t>         des </a:t>
            </a:r>
            <a:r>
              <a:rPr lang="fr-CA" sz="2000" dirty="0">
                <a:latin typeface="Times New Roman" panose="02020603050405020304" pitchFamily="18" charset="0"/>
                <a:cs typeface="Times New Roman" panose="02020603050405020304" pitchFamily="18" charset="0"/>
              </a:rPr>
              <a:t>retraitées et retraités.	        </a:t>
            </a:r>
          </a:p>
          <a:p>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           Calendrier </a:t>
            </a:r>
            <a:r>
              <a:rPr lang="fr-CA" sz="2000" dirty="0">
                <a:latin typeface="Times New Roman" panose="02020603050405020304" pitchFamily="18" charset="0"/>
                <a:cs typeface="Times New Roman" panose="02020603050405020304" pitchFamily="18" charset="0"/>
              </a:rPr>
              <a:t>partiel des activités de l’année.</a:t>
            </a:r>
          </a:p>
          <a:p>
            <a:r>
              <a:rPr lang="fr-CA" sz="2000" b="1" dirty="0">
                <a:latin typeface="Times New Roman" panose="02020603050405020304" pitchFamily="18" charset="0"/>
                <a:cs typeface="Times New Roman" panose="02020603050405020304" pitchFamily="18" charset="0"/>
              </a:rPr>
              <a:t>                                         </a:t>
            </a:r>
            <a:r>
              <a:rPr lang="fr-CA" sz="2000" dirty="0">
                <a:latin typeface="Times New Roman" panose="02020603050405020304" pitchFamily="18" charset="0"/>
                <a:cs typeface="Times New Roman" panose="02020603050405020304" pitchFamily="18" charset="0"/>
              </a:rPr>
              <a:t>Liste des nouveaux </a:t>
            </a:r>
            <a:r>
              <a:rPr lang="fr-CA" sz="2000" dirty="0" smtClean="0">
                <a:latin typeface="Times New Roman" panose="02020603050405020304" pitchFamily="18" charset="0"/>
                <a:cs typeface="Times New Roman" panose="02020603050405020304" pitchFamily="18" charset="0"/>
              </a:rPr>
              <a:t>membres </a:t>
            </a:r>
            <a:r>
              <a:rPr lang="fr-CA" sz="2000" dirty="0">
                <a:latin typeface="Times New Roman" panose="02020603050405020304" pitchFamily="18" charset="0"/>
                <a:cs typeface="Times New Roman" panose="02020603050405020304" pitchFamily="18" charset="0"/>
              </a:rPr>
              <a:t>et organisation de la rencontre.</a:t>
            </a:r>
          </a:p>
          <a:p>
            <a:r>
              <a:rPr lang="fr-CA" sz="2000" dirty="0">
                <a:latin typeface="Times New Roman" panose="02020603050405020304" pitchFamily="18" charset="0"/>
                <a:cs typeface="Times New Roman" panose="02020603050405020304" pitchFamily="18" charset="0"/>
              </a:rPr>
              <a:t> </a:t>
            </a:r>
          </a:p>
          <a:p>
            <a:r>
              <a:rPr lang="fr-CA" sz="2000" b="1" dirty="0">
                <a:latin typeface="Times New Roman" panose="02020603050405020304" pitchFamily="18" charset="0"/>
                <a:cs typeface="Times New Roman" panose="02020603050405020304" pitchFamily="18" charset="0"/>
              </a:rPr>
              <a:t>Le 19 octobre 2015 :     </a:t>
            </a:r>
            <a:r>
              <a:rPr lang="fr-CA" sz="2000" dirty="0">
                <a:latin typeface="Times New Roman" panose="02020603050405020304" pitchFamily="18" charset="0"/>
                <a:cs typeface="Times New Roman" panose="02020603050405020304" pitchFamily="18" charset="0"/>
              </a:rPr>
              <a:t> Préparer la Journée internationale des </a:t>
            </a:r>
            <a:r>
              <a:rPr lang="fr-CA" sz="2000" dirty="0" smtClean="0">
                <a:latin typeface="Times New Roman" panose="02020603050405020304" pitchFamily="18" charset="0"/>
                <a:cs typeface="Times New Roman" panose="02020603050405020304" pitchFamily="18" charset="0"/>
              </a:rPr>
              <a:t>hommes</a:t>
            </a:r>
            <a:r>
              <a:rPr lang="fr-CA" sz="2000" dirty="0">
                <a:latin typeface="Times New Roman" panose="02020603050405020304" pitchFamily="18" charset="0"/>
                <a:cs typeface="Times New Roman" panose="02020603050405020304" pitchFamily="18" charset="0"/>
              </a:rPr>
              <a:t>.</a:t>
            </a:r>
          </a:p>
          <a:p>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           Préparation </a:t>
            </a:r>
            <a:r>
              <a:rPr lang="fr-CA" sz="2000" dirty="0">
                <a:latin typeface="Times New Roman" panose="02020603050405020304" pitchFamily="18" charset="0"/>
                <a:cs typeface="Times New Roman" panose="02020603050405020304" pitchFamily="18" charset="0"/>
              </a:rPr>
              <a:t>du dîner de Noël anticipé à Mont-Laurier.</a:t>
            </a:r>
          </a:p>
          <a:p>
            <a:r>
              <a:rPr lang="fr-CA" sz="2000" dirty="0">
                <a:latin typeface="Times New Roman" panose="02020603050405020304" pitchFamily="18" charset="0"/>
                <a:cs typeface="Times New Roman" panose="02020603050405020304" pitchFamily="18" charset="0"/>
              </a:rPr>
              <a:t>                                         La rencontre sur les assurances.</a:t>
            </a:r>
          </a:p>
          <a:p>
            <a:r>
              <a:rPr lang="fr-CA" sz="2000" dirty="0">
                <a:latin typeface="Times New Roman" panose="02020603050405020304" pitchFamily="18" charset="0"/>
                <a:cs typeface="Times New Roman" panose="02020603050405020304" pitchFamily="18" charset="0"/>
              </a:rPr>
              <a:t>                                         Projet Toujours en action.</a:t>
            </a:r>
          </a:p>
          <a:p>
            <a:r>
              <a:rPr lang="fr-CA" sz="2000" dirty="0">
                <a:latin typeface="Times New Roman" panose="02020603050405020304" pitchFamily="18" charset="0"/>
                <a:cs typeface="Times New Roman" panose="02020603050405020304" pitchFamily="18" charset="0"/>
              </a:rPr>
              <a:t> </a:t>
            </a:r>
          </a:p>
          <a:p>
            <a:r>
              <a:rPr lang="fr-CA" sz="2000" b="1" dirty="0">
                <a:latin typeface="Times New Roman" panose="02020603050405020304" pitchFamily="18" charset="0"/>
                <a:cs typeface="Times New Roman" panose="02020603050405020304" pitchFamily="18" charset="0"/>
              </a:rPr>
              <a:t>Le 11 janvier 2016 </a:t>
            </a:r>
            <a:r>
              <a:rPr lang="fr-CA" sz="2000" dirty="0">
                <a:latin typeface="Times New Roman" panose="02020603050405020304" pitchFamily="18" charset="0"/>
                <a:cs typeface="Times New Roman" panose="02020603050405020304" pitchFamily="18" charset="0"/>
              </a:rPr>
              <a:t>:       Formation régionale en communication (webmestre)</a:t>
            </a:r>
          </a:p>
          <a:p>
            <a:r>
              <a:rPr lang="fr-CA" sz="2000" dirty="0">
                <a:latin typeface="Times New Roman" panose="02020603050405020304" pitchFamily="18" charset="0"/>
                <a:cs typeface="Times New Roman" panose="02020603050405020304" pitchFamily="18" charset="0"/>
              </a:rPr>
              <a:t>		 </a:t>
            </a:r>
            <a:r>
              <a:rPr lang="fr-CA" sz="2000" dirty="0" smtClean="0">
                <a:latin typeface="Times New Roman" panose="02020603050405020304" pitchFamily="18" charset="0"/>
                <a:cs typeface="Times New Roman" panose="02020603050405020304" pitchFamily="18" charset="0"/>
              </a:rPr>
              <a:t>           Organiser </a:t>
            </a:r>
            <a:r>
              <a:rPr lang="fr-CA" sz="2000" dirty="0">
                <a:latin typeface="Times New Roman" panose="02020603050405020304" pitchFamily="18" charset="0"/>
                <a:cs typeface="Times New Roman" panose="02020603050405020304" pitchFamily="18" charset="0"/>
              </a:rPr>
              <a:t>le dîner de la St-Valentin.</a:t>
            </a:r>
          </a:p>
          <a:p>
            <a:r>
              <a:rPr lang="fr-CA" sz="2000" dirty="0">
                <a:latin typeface="Times New Roman" panose="02020603050405020304" pitchFamily="18" charset="0"/>
                <a:cs typeface="Times New Roman" panose="02020603050405020304" pitchFamily="18" charset="0"/>
              </a:rPr>
              <a:t>                                         Suivi de la liste des membres.</a:t>
            </a:r>
          </a:p>
          <a:p>
            <a:r>
              <a:rPr lang="fr-CA" sz="2000" dirty="0">
                <a:latin typeface="Times New Roman" panose="02020603050405020304" pitchFamily="18" charset="0"/>
                <a:cs typeface="Times New Roman" panose="02020603050405020304" pitchFamily="18" charset="0"/>
              </a:rPr>
              <a:t>                                         Les élections </a:t>
            </a:r>
          </a:p>
          <a:p>
            <a:pPr algn="just">
              <a:spcAft>
                <a:spcPts val="0"/>
              </a:spcAft>
              <a:tabLst>
                <a:tab pos="449580" algn="l"/>
              </a:tabLst>
            </a:pPr>
            <a:endParaRPr lang="fr-C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19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41399" y="1159008"/>
            <a:ext cx="10041467" cy="3477875"/>
          </a:xfrm>
          <a:prstGeom prst="rect">
            <a:avLst/>
          </a:prstGeom>
        </p:spPr>
        <p:txBody>
          <a:bodyPr wrap="square">
            <a:spAutoFit/>
          </a:bodyPr>
          <a:lstStyle/>
          <a:p>
            <a:pPr algn="just">
              <a:spcAft>
                <a:spcPts val="0"/>
              </a:spcAft>
              <a:tabLst>
                <a:tab pos="449580" algn="l"/>
              </a:tabLst>
            </a:pPr>
            <a:r>
              <a:rPr lang="fr-CA" dirty="0">
                <a:latin typeface="Times New Roman" panose="02020603050405020304" pitchFamily="18" charset="0"/>
                <a:ea typeface="Times New Roman" panose="02020603050405020304" pitchFamily="18" charset="0"/>
              </a:rPr>
              <a:t> </a:t>
            </a:r>
            <a:r>
              <a:rPr lang="fr-CA" sz="2000" b="1" dirty="0">
                <a:latin typeface="Times New Roman" panose="02020603050405020304" pitchFamily="18" charset="0"/>
                <a:ea typeface="Times New Roman" panose="02020603050405020304" pitchFamily="18" charset="0"/>
              </a:rPr>
              <a:t>Le 21 mars 2016 </a:t>
            </a:r>
            <a:r>
              <a:rPr lang="fr-CA" sz="2000" dirty="0" smtClean="0">
                <a:latin typeface="Times New Roman" panose="02020603050405020304" pitchFamily="18" charset="0"/>
                <a:ea typeface="Times New Roman" panose="02020603050405020304" pitchFamily="18" charset="0"/>
              </a:rPr>
              <a:t>:           Préparation </a:t>
            </a:r>
            <a:r>
              <a:rPr lang="fr-CA" sz="2000" dirty="0">
                <a:latin typeface="Times New Roman" panose="02020603050405020304" pitchFamily="18" charset="0"/>
                <a:ea typeface="Times New Roman" panose="02020603050405020304" pitchFamily="18" charset="0"/>
              </a:rPr>
              <a:t>de l’A.G.S.</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Activité cabane à sucre.</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Comité préparatoire au congrès.</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Relais pour la Vie.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 Le 28 avril 2016 :  </a:t>
            </a:r>
            <a:r>
              <a:rPr lang="fr-CA" sz="2000" dirty="0">
                <a:latin typeface="Times New Roman" panose="02020603050405020304" pitchFamily="18" charset="0"/>
                <a:ea typeface="Times New Roman" panose="02020603050405020304" pitchFamily="18" charset="0"/>
              </a:rPr>
              <a:t>         L’A.G.S</a:t>
            </a:r>
            <a:r>
              <a:rPr lang="fr-CA" sz="2000" dirty="0" smtClean="0">
                <a:latin typeface="Times New Roman" panose="02020603050405020304" pitchFamily="18" charset="0"/>
                <a:ea typeface="Times New Roman" panose="02020603050405020304" pitchFamily="18" charset="0"/>
              </a:rPr>
              <a:t>. du </a:t>
            </a:r>
            <a:r>
              <a:rPr lang="fr-CA" sz="2000" dirty="0">
                <a:latin typeface="Times New Roman" panose="02020603050405020304" pitchFamily="18" charset="0"/>
                <a:ea typeface="Times New Roman" panose="02020603050405020304" pitchFamily="18" charset="0"/>
              </a:rPr>
              <a:t>28 avril à la salle Maclaren Mont-Laurier.</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Bilan de l’année.</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Continuité chez les responsables de comités.</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Élections au </a:t>
            </a:r>
            <a:r>
              <a:rPr lang="fr-CA" sz="2000" dirty="0" smtClean="0">
                <a:latin typeface="Times New Roman" panose="02020603050405020304" pitchFamily="18" charset="0"/>
                <a:ea typeface="Times New Roman" panose="02020603050405020304" pitchFamily="18" charset="0"/>
              </a:rPr>
              <a:t>C.S.</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endParaRPr lang="fr-CA" sz="24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 Le 5 mai 2016 :</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Évaluation </a:t>
            </a:r>
            <a:r>
              <a:rPr lang="fr-CA" sz="2000" dirty="0">
                <a:latin typeface="Times New Roman" panose="02020603050405020304" pitchFamily="18" charset="0"/>
                <a:ea typeface="Times New Roman" panose="02020603050405020304" pitchFamily="18" charset="0"/>
              </a:rPr>
              <a:t>de notre année.</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230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1000141" y="570963"/>
            <a:ext cx="10212946" cy="6001643"/>
          </a:xfrm>
          <a:prstGeom prst="rect">
            <a:avLst/>
          </a:prstGeom>
        </p:spPr>
        <p:txBody>
          <a:bodyPr wrap="square">
            <a:spAutoFit/>
          </a:bodyPr>
          <a:lstStyle/>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Les membres et les amis de l’AREQ se sont réunis à l’occasion de </a:t>
            </a:r>
            <a:r>
              <a:rPr lang="fr-CA" sz="2000" b="1" dirty="0" smtClean="0">
                <a:latin typeface="Times New Roman" panose="02020603050405020304" pitchFamily="18" charset="0"/>
                <a:ea typeface="Times New Roman" panose="02020603050405020304" pitchFamily="18" charset="0"/>
              </a:rPr>
              <a:t>six dîners, deux brunchs et deux 5 à 7</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Le 2 septembre :</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5 à 7 pour l’accueil des nouveaux retraités à la microbrasserie du Lièvre.</a:t>
            </a:r>
            <a:r>
              <a:rPr lang="fr-CA" sz="2000" b="1" dirty="0" smtClean="0">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pPr marL="1348740" indent="-1348740"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Le </a:t>
            </a:r>
            <a:r>
              <a:rPr lang="fr-CA" sz="2000" b="1" dirty="0" smtClean="0">
                <a:latin typeface="Times New Roman" panose="02020603050405020304" pitchFamily="18" charset="0"/>
                <a:ea typeface="Times New Roman" panose="02020603050405020304" pitchFamily="18" charset="0"/>
              </a:rPr>
              <a:t>17 </a:t>
            </a:r>
            <a:r>
              <a:rPr lang="fr-CA" sz="2000" b="1" dirty="0">
                <a:latin typeface="Times New Roman" panose="02020603050405020304" pitchFamily="18" charset="0"/>
                <a:ea typeface="Times New Roman" panose="02020603050405020304" pitchFamily="18" charset="0"/>
              </a:rPr>
              <a:t>septembre </a:t>
            </a:r>
            <a:r>
              <a:rPr lang="fr-CA" sz="2000" dirty="0" smtClean="0">
                <a:latin typeface="Times New Roman" panose="02020603050405020304" pitchFamily="18" charset="0"/>
                <a:ea typeface="Times New Roman" panose="02020603050405020304" pitchFamily="18" charset="0"/>
              </a:rPr>
              <a:t>:    Dîner d’ouverture de l’année </a:t>
            </a:r>
            <a:r>
              <a:rPr lang="fr-CA" sz="2000" dirty="0">
                <a:latin typeface="Times New Roman" panose="02020603050405020304" pitchFamily="18" charset="0"/>
                <a:ea typeface="Times New Roman" panose="02020603050405020304" pitchFamily="18" charset="0"/>
              </a:rPr>
              <a:t>au restaurant de la </a:t>
            </a:r>
            <a:r>
              <a:rPr lang="fr-CA" sz="2000" dirty="0" smtClean="0">
                <a:latin typeface="Times New Roman" panose="02020603050405020304" pitchFamily="18" charset="0"/>
                <a:ea typeface="Times New Roman" panose="02020603050405020304" pitchFamily="18" charset="0"/>
              </a:rPr>
              <a:t>Gare.</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Accueil </a:t>
            </a:r>
            <a:r>
              <a:rPr lang="fr-CA" sz="2000" dirty="0">
                <a:latin typeface="Times New Roman" panose="02020603050405020304" pitchFamily="18" charset="0"/>
                <a:ea typeface="Times New Roman" panose="02020603050405020304" pitchFamily="18" charset="0"/>
              </a:rPr>
              <a:t>des nouveaux retraités et </a:t>
            </a:r>
            <a:r>
              <a:rPr lang="fr-CA" sz="2000" dirty="0" smtClean="0">
                <a:latin typeface="Times New Roman" panose="02020603050405020304" pitchFamily="18" charset="0"/>
                <a:ea typeface="Times New Roman" panose="02020603050405020304" pitchFamily="18" charset="0"/>
              </a:rPr>
              <a:t>retraitées.</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p>
          <a:p>
            <a:pPr algn="just">
              <a:tabLst>
                <a:tab pos="449580" algn="l"/>
              </a:tabLst>
            </a:pPr>
            <a:r>
              <a:rPr lang="fr-CA" sz="2000" b="1" dirty="0">
                <a:latin typeface="Times New Roman" panose="02020603050405020304" pitchFamily="18" charset="0"/>
                <a:ea typeface="Times New Roman" panose="02020603050405020304" pitchFamily="18" charset="0"/>
              </a:rPr>
              <a:t>Le </a:t>
            </a:r>
            <a:r>
              <a:rPr lang="fr-CA" sz="2000" b="1" dirty="0" smtClean="0">
                <a:latin typeface="Times New Roman" panose="02020603050405020304" pitchFamily="18" charset="0"/>
                <a:ea typeface="Times New Roman" panose="02020603050405020304" pitchFamily="18" charset="0"/>
              </a:rPr>
              <a:t>1</a:t>
            </a:r>
            <a:r>
              <a:rPr lang="fr-CA" sz="2000" b="1" baseline="30000" dirty="0" smtClean="0">
                <a:latin typeface="Times New Roman" panose="02020603050405020304" pitchFamily="18" charset="0"/>
                <a:ea typeface="Times New Roman" panose="02020603050405020304" pitchFamily="18" charset="0"/>
              </a:rPr>
              <a:t>er</a:t>
            </a:r>
            <a:r>
              <a:rPr lang="fr-CA" sz="2000" b="1" dirty="0" smtClean="0">
                <a:latin typeface="Times New Roman" panose="02020603050405020304" pitchFamily="18" charset="0"/>
                <a:ea typeface="Times New Roman" panose="02020603050405020304" pitchFamily="18" charset="0"/>
              </a:rPr>
              <a:t> octobre</a:t>
            </a:r>
            <a:r>
              <a:rPr lang="fr-CA" sz="2000" b="1"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Journée internationale des aînés, hommages au bénévole</a:t>
            </a:r>
          </a:p>
          <a:p>
            <a:pPr algn="just">
              <a:tabLst>
                <a:tab pos="449580" algn="l"/>
              </a:tabLst>
            </a:pPr>
            <a:endParaRPr lang="fr-CA" sz="2000" dirty="0">
              <a:latin typeface="Times New Roman" panose="02020603050405020304" pitchFamily="18" charset="0"/>
              <a:ea typeface="Times New Roman" panose="02020603050405020304" pitchFamily="18" charset="0"/>
            </a:endParaRPr>
          </a:p>
          <a:p>
            <a:pPr algn="just">
              <a:tabLst>
                <a:tab pos="449580" algn="l"/>
              </a:tabLst>
            </a:pPr>
            <a:r>
              <a:rPr lang="fr-CA" sz="2000" b="1" dirty="0" smtClean="0">
                <a:latin typeface="Times New Roman" panose="02020603050405020304" pitchFamily="18" charset="0"/>
                <a:ea typeface="Times New Roman" panose="02020603050405020304" pitchFamily="18" charset="0"/>
              </a:rPr>
              <a:t>Le 20 novembre :     </a:t>
            </a:r>
            <a:r>
              <a:rPr lang="fr-CA" sz="2000" dirty="0" smtClean="0">
                <a:latin typeface="Times New Roman" panose="02020603050405020304" pitchFamily="18" charset="0"/>
                <a:ea typeface="Times New Roman" panose="02020603050405020304" pitchFamily="18" charset="0"/>
              </a:rPr>
              <a:t>Dîner mixte pour la Journée internationale des hommes.</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smtClean="0">
                <a:latin typeface="Times New Roman" panose="02020603050405020304" pitchFamily="18" charset="0"/>
                <a:ea typeface="Times New Roman" panose="02020603050405020304" pitchFamily="18" charset="0"/>
              </a:rPr>
              <a:t>            </a:t>
            </a:r>
            <a:r>
              <a:rPr lang="fr-CA" sz="2000" dirty="0">
                <a:latin typeface="Times New Roman" panose="02020603050405020304" pitchFamily="18" charset="0"/>
                <a:ea typeface="Times New Roman" panose="02020603050405020304" pitchFamily="18" charset="0"/>
              </a:rPr>
              <a:t> </a:t>
            </a: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Le </a:t>
            </a:r>
            <a:r>
              <a:rPr lang="fr-CA" sz="2000" b="1" dirty="0" smtClean="0">
                <a:latin typeface="Times New Roman" panose="02020603050405020304" pitchFamily="18" charset="0"/>
                <a:ea typeface="Times New Roman" panose="02020603050405020304" pitchFamily="18" charset="0"/>
              </a:rPr>
              <a:t>10 </a:t>
            </a:r>
            <a:r>
              <a:rPr lang="fr-CA" sz="2000" b="1" dirty="0">
                <a:latin typeface="Times New Roman" panose="02020603050405020304" pitchFamily="18" charset="0"/>
                <a:ea typeface="Times New Roman" panose="02020603050405020304" pitchFamily="18" charset="0"/>
              </a:rPr>
              <a:t>décembre </a:t>
            </a:r>
            <a:r>
              <a:rPr lang="fr-CA" sz="2000" dirty="0" smtClean="0">
                <a:latin typeface="Times New Roman" panose="02020603050405020304" pitchFamily="18" charset="0"/>
                <a:ea typeface="Times New Roman" panose="02020603050405020304" pitchFamily="18" charset="0"/>
              </a:rPr>
              <a:t>:</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Dîner </a:t>
            </a:r>
            <a:r>
              <a:rPr lang="fr-CA" sz="2000" dirty="0">
                <a:latin typeface="Times New Roman" panose="02020603050405020304" pitchFamily="18" charset="0"/>
                <a:ea typeface="Times New Roman" panose="02020603050405020304" pitchFamily="18" charset="0"/>
              </a:rPr>
              <a:t>de Noël </a:t>
            </a:r>
            <a:r>
              <a:rPr lang="fr-CA" sz="2000" dirty="0" smtClean="0">
                <a:latin typeface="Times New Roman" panose="02020603050405020304" pitchFamily="18" charset="0"/>
                <a:ea typeface="Times New Roman" panose="02020603050405020304" pitchFamily="18" charset="0"/>
              </a:rPr>
              <a:t>à la salle Maclaren de Mont-Laurier</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     Collecte </a:t>
            </a:r>
            <a:r>
              <a:rPr lang="fr-CA" sz="2000" dirty="0">
                <a:latin typeface="Times New Roman" panose="02020603050405020304" pitchFamily="18" charset="0"/>
                <a:ea typeface="Times New Roman" panose="02020603050405020304" pitchFamily="18" charset="0"/>
              </a:rPr>
              <a:t>pour les paniers de </a:t>
            </a:r>
            <a:r>
              <a:rPr lang="fr-CA" sz="2000" dirty="0" smtClean="0">
                <a:latin typeface="Times New Roman" panose="02020603050405020304" pitchFamily="18" charset="0"/>
                <a:ea typeface="Times New Roman" panose="02020603050405020304" pitchFamily="18" charset="0"/>
              </a:rPr>
              <a:t>Noël.</a:t>
            </a:r>
            <a:endParaRPr lang="fr-CA" sz="2000" dirty="0">
              <a:latin typeface="Times New Roman" panose="02020603050405020304" pitchFamily="18" charset="0"/>
              <a:ea typeface="Times New Roman" panose="02020603050405020304" pitchFamily="18" charset="0"/>
            </a:endParaRPr>
          </a:p>
          <a:p>
            <a:pPr algn="just">
              <a:spcAft>
                <a:spcPts val="0"/>
              </a:spcAft>
              <a:tabLst>
                <a:tab pos="449580" algn="l"/>
              </a:tabLst>
            </a:pPr>
            <a:r>
              <a:rPr lang="fr-CA" sz="2000" b="1" dirty="0">
                <a:latin typeface="Times New Roman" panose="02020603050405020304" pitchFamily="18" charset="0"/>
                <a:ea typeface="Times New Roman" panose="02020603050405020304" pitchFamily="18" charset="0"/>
              </a:rPr>
              <a:t>	                         </a:t>
            </a:r>
            <a:r>
              <a:rPr lang="fr-CA" sz="2000" b="1" dirty="0" smtClean="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Quelques </a:t>
            </a:r>
            <a:r>
              <a:rPr lang="fr-CA" sz="2000" dirty="0">
                <a:latin typeface="Times New Roman" panose="02020603050405020304" pitchFamily="18" charset="0"/>
                <a:ea typeface="Times New Roman" panose="02020603050405020304" pitchFamily="18" charset="0"/>
              </a:rPr>
              <a:t>pas de danse. </a:t>
            </a:r>
          </a:p>
          <a:p>
            <a:pPr algn="just">
              <a:spcAft>
                <a:spcPts val="0"/>
              </a:spcAft>
              <a:tabLst>
                <a:tab pos="1414145" algn="l"/>
              </a:tabLst>
            </a:pPr>
            <a:r>
              <a:rPr lang="fr-CA" sz="2000" b="1" dirty="0">
                <a:latin typeface="Times New Roman" panose="02020603050405020304" pitchFamily="18" charset="0"/>
                <a:ea typeface="Times New Roman" panose="02020603050405020304" pitchFamily="18" charset="0"/>
              </a:rPr>
              <a:t> </a:t>
            </a:r>
            <a:endParaRPr lang="fr-CA" sz="2000" dirty="0">
              <a:latin typeface="Times New Roman" panose="02020603050405020304" pitchFamily="18" charset="0"/>
              <a:ea typeface="Times New Roman" panose="02020603050405020304" pitchFamily="18" charset="0"/>
            </a:endParaRPr>
          </a:p>
          <a:p>
            <a:pPr algn="just">
              <a:tabLst>
                <a:tab pos="1143000" algn="l"/>
              </a:tabLst>
            </a:pPr>
            <a:r>
              <a:rPr lang="fr-CA" sz="2000" b="1" dirty="0">
                <a:latin typeface="Times New Roman" panose="02020603050405020304" pitchFamily="18" charset="0"/>
                <a:ea typeface="Times New Roman" panose="02020603050405020304" pitchFamily="18" charset="0"/>
              </a:rPr>
              <a:t>Le </a:t>
            </a:r>
            <a:r>
              <a:rPr lang="fr-CA" sz="2000" b="1" dirty="0" smtClean="0">
                <a:latin typeface="Times New Roman" panose="02020603050405020304" pitchFamily="18" charset="0"/>
                <a:ea typeface="Times New Roman" panose="02020603050405020304" pitchFamily="18" charset="0"/>
              </a:rPr>
              <a:t>19 </a:t>
            </a:r>
            <a:r>
              <a:rPr lang="fr-CA" sz="2000" b="1" dirty="0">
                <a:latin typeface="Times New Roman" panose="02020603050405020304" pitchFamily="18" charset="0"/>
                <a:ea typeface="Times New Roman" panose="02020603050405020304" pitchFamily="18" charset="0"/>
              </a:rPr>
              <a:t>février </a:t>
            </a:r>
            <a:r>
              <a:rPr lang="fr-CA" sz="2000" dirty="0">
                <a:latin typeface="Times New Roman" panose="02020603050405020304" pitchFamily="18" charset="0"/>
                <a:ea typeface="Times New Roman" panose="02020603050405020304" pitchFamily="18" charset="0"/>
              </a:rPr>
              <a:t>:           </a:t>
            </a:r>
            <a:r>
              <a:rPr lang="fr-CA" sz="2000" dirty="0" smtClean="0">
                <a:latin typeface="Times New Roman" panose="02020603050405020304" pitchFamily="18" charset="0"/>
                <a:ea typeface="Times New Roman" panose="02020603050405020304" pitchFamily="18" charset="0"/>
              </a:rPr>
              <a:t>Dîner </a:t>
            </a:r>
            <a:r>
              <a:rPr lang="fr-CA" sz="2000" dirty="0">
                <a:latin typeface="Times New Roman" panose="02020603050405020304" pitchFamily="18" charset="0"/>
                <a:ea typeface="Times New Roman" panose="02020603050405020304" pitchFamily="18" charset="0"/>
              </a:rPr>
              <a:t>de la St-Valentin au restaurant </a:t>
            </a:r>
            <a:r>
              <a:rPr lang="fr-CA" sz="2000" dirty="0" smtClean="0">
                <a:latin typeface="Times New Roman" panose="02020603050405020304" pitchFamily="18" charset="0"/>
                <a:ea typeface="Times New Roman" panose="02020603050405020304" pitchFamily="18" charset="0"/>
              </a:rPr>
              <a:t>de Lac </a:t>
            </a:r>
            <a:r>
              <a:rPr lang="fr-CA" sz="2000" dirty="0" err="1" smtClean="0">
                <a:latin typeface="Times New Roman" panose="02020603050405020304" pitchFamily="18" charset="0"/>
                <a:ea typeface="Times New Roman" panose="02020603050405020304" pitchFamily="18" charset="0"/>
              </a:rPr>
              <a:t>Saguay</a:t>
            </a:r>
            <a:r>
              <a:rPr lang="fr-CA" sz="2000" dirty="0" smtClean="0">
                <a:latin typeface="Times New Roman" panose="02020603050405020304" pitchFamily="18" charset="0"/>
                <a:ea typeface="Times New Roman" panose="02020603050405020304" pitchFamily="18" charset="0"/>
              </a:rPr>
              <a:t>.</a:t>
            </a:r>
            <a:endParaRPr lang="fr-CA" sz="2000" dirty="0">
              <a:latin typeface="Times New Roman" panose="02020603050405020304" pitchFamily="18" charset="0"/>
              <a:ea typeface="Times New Roman" panose="02020603050405020304" pitchFamily="18" charset="0"/>
            </a:endParaRPr>
          </a:p>
          <a:p>
            <a:pPr algn="just">
              <a:spcAft>
                <a:spcPts val="0"/>
              </a:spcAft>
              <a:tabLst>
                <a:tab pos="1143000" algn="l"/>
              </a:tabLst>
            </a:pPr>
            <a:endParaRPr lang="fr-CA" sz="2400" dirty="0">
              <a:latin typeface="Times New Roman" panose="02020603050405020304" pitchFamily="18" charset="0"/>
              <a:ea typeface="Times New Roman" panose="02020603050405020304" pitchFamily="18" charset="0"/>
            </a:endParaRPr>
          </a:p>
          <a:p>
            <a:pPr algn="just">
              <a:spcAft>
                <a:spcPts val="0"/>
              </a:spcAft>
              <a:tabLst>
                <a:tab pos="1143000" algn="l"/>
              </a:tabLst>
            </a:pPr>
            <a:r>
              <a:rPr lang="fr-CA" sz="2000" dirty="0">
                <a:latin typeface="Times New Roman" panose="02020603050405020304" pitchFamily="18" charset="0"/>
                <a:ea typeface="Times New Roman" panose="02020603050405020304" pitchFamily="18" charset="0"/>
              </a:rPr>
              <a:t>                                   </a:t>
            </a:r>
            <a:endParaRPr lang="fr-CA"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77130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étrospective">
  <a:themeElements>
    <a:clrScheme name="Personnalisé 1">
      <a:dk1>
        <a:sysClr val="windowText" lastClr="000000"/>
      </a:dk1>
      <a:lt1>
        <a:sysClr val="window" lastClr="FFFFFF"/>
      </a:lt1>
      <a:dk2>
        <a:srgbClr val="455F51"/>
      </a:dk2>
      <a:lt2>
        <a:srgbClr val="E2DFCC"/>
      </a:lt2>
      <a:accent1>
        <a:srgbClr val="000000"/>
      </a:accent1>
      <a:accent2>
        <a:srgbClr val="99042E"/>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665</TotalTime>
  <Words>449</Words>
  <Application>Microsoft Office PowerPoint</Application>
  <PresentationFormat>Grand écran</PresentationFormat>
  <Paragraphs>310</Paragraphs>
  <Slides>33</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2" baseType="lpstr">
      <vt:lpstr>SimSun</vt:lpstr>
      <vt:lpstr>Arial</vt:lpstr>
      <vt:lpstr>Calibri</vt:lpstr>
      <vt:lpstr>Calibri Light</vt:lpstr>
      <vt:lpstr>Mangal</vt:lpstr>
      <vt:lpstr>Times New Roman</vt:lpstr>
      <vt:lpstr>Wingdings</vt:lpstr>
      <vt:lpstr>Rétrospective</vt:lpstr>
      <vt:lpstr>Feuille de calcul prenant en charge les macros</vt:lpstr>
      <vt:lpstr>Bilan présenté à madame Mireille Ménard présidente régionale, Région 10 Laval-Laurentides-Lanaudière et aux membres de notre secteur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Rapport du trésorier</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présenté à madame Mireille Ménard présidente régionale. Région 10 Laval-Laurentides-Lanaudière</dc:title>
  <dc:creator>Jean-Claude McGuire</dc:creator>
  <cp:lastModifiedBy>Jean-Claude</cp:lastModifiedBy>
  <cp:revision>94</cp:revision>
  <dcterms:created xsi:type="dcterms:W3CDTF">2015-04-27T23:53:26Z</dcterms:created>
  <dcterms:modified xsi:type="dcterms:W3CDTF">2016-04-28T23:10:42Z</dcterms:modified>
</cp:coreProperties>
</file>