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304" r:id="rId3"/>
    <p:sldId id="258" r:id="rId4"/>
    <p:sldId id="256" r:id="rId5"/>
    <p:sldId id="257" r:id="rId6"/>
    <p:sldId id="300" r:id="rId7"/>
    <p:sldId id="259" r:id="rId8"/>
    <p:sldId id="260" r:id="rId9"/>
    <p:sldId id="301" r:id="rId10"/>
    <p:sldId id="261" r:id="rId11"/>
    <p:sldId id="263" r:id="rId12"/>
    <p:sldId id="264" r:id="rId13"/>
    <p:sldId id="265" r:id="rId14"/>
    <p:sldId id="302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84" r:id="rId24"/>
    <p:sldId id="275" r:id="rId25"/>
    <p:sldId id="279" r:id="rId26"/>
    <p:sldId id="280" r:id="rId27"/>
    <p:sldId id="281" r:id="rId28"/>
    <p:sldId id="282" r:id="rId29"/>
    <p:sldId id="283" r:id="rId30"/>
    <p:sldId id="276" r:id="rId31"/>
    <p:sldId id="277" r:id="rId32"/>
    <p:sldId id="294" r:id="rId33"/>
    <p:sldId id="295" r:id="rId34"/>
    <p:sldId id="296" r:id="rId35"/>
    <p:sldId id="278" r:id="rId36"/>
    <p:sldId id="285" r:id="rId37"/>
    <p:sldId id="297" r:id="rId38"/>
    <p:sldId id="298" r:id="rId39"/>
    <p:sldId id="287" r:id="rId40"/>
    <p:sldId id="288" r:id="rId41"/>
    <p:sldId id="289" r:id="rId42"/>
    <p:sldId id="290" r:id="rId43"/>
    <p:sldId id="291" r:id="rId44"/>
    <p:sldId id="303" r:id="rId45"/>
    <p:sldId id="292" r:id="rId46"/>
    <p:sldId id="293" r:id="rId47"/>
    <p:sldId id="29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3929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58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3301D-3C21-4C33-BBD5-3026F6FEDED0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0A9-2F33-42F0-9289-0C0A5E9C8AF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1800" b="1" dirty="0">
                <a:latin typeface="Arial" pitchFamily="34" charset="0"/>
                <a:cs typeface="Arial" pitchFamily="34" charset="0"/>
              </a:rPr>
              <a:t>D10 </a:t>
            </a:r>
          </a:p>
          <a:p>
            <a:r>
              <a:rPr lang="fr-CA" sz="1800" dirty="0">
                <a:latin typeface="Arial" pitchFamily="34" charset="0"/>
                <a:cs typeface="Arial" pitchFamily="34" charset="0"/>
              </a:rPr>
              <a:t>Le four à pain est dehors. </a:t>
            </a:r>
          </a:p>
          <a:p>
            <a:endParaRPr lang="fr-CA" sz="1800" dirty="0">
              <a:latin typeface="Arial" pitchFamily="34" charset="0"/>
              <a:cs typeface="Arial" pitchFamily="34" charset="0"/>
            </a:endParaRPr>
          </a:p>
          <a:p>
            <a:r>
              <a:rPr lang="fr-CA" sz="1800" dirty="0">
                <a:latin typeface="Arial" pitchFamily="34" charset="0"/>
                <a:cs typeface="Arial" pitchFamily="34" charset="0"/>
              </a:rPr>
              <a:t>Il faut aller chercher l’eau au ruisseau, on travaille d’une noirceur à l’autre.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1800" b="1" dirty="0">
                <a:latin typeface="Arial" pitchFamily="34" charset="0"/>
                <a:cs typeface="Arial" pitchFamily="34" charset="0"/>
              </a:rPr>
              <a:t>D11</a:t>
            </a:r>
            <a:r>
              <a:rPr lang="fr-CA" sz="1800" dirty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fr-CA" sz="1800" dirty="0">
                <a:latin typeface="Arial" pitchFamily="34" charset="0"/>
                <a:cs typeface="Arial" pitchFamily="34" charset="0"/>
              </a:rPr>
              <a:t>abattis après abattis, année après année…  </a:t>
            </a:r>
          </a:p>
          <a:p>
            <a:r>
              <a:rPr lang="fr-CA" sz="1800" dirty="0">
                <a:latin typeface="Arial" pitchFamily="34" charset="0"/>
                <a:cs typeface="Arial" pitchFamily="34" charset="0"/>
              </a:rPr>
              <a:t>on défriche.…  </a:t>
            </a:r>
          </a:p>
          <a:p>
            <a:endParaRPr lang="fr-CA" sz="1800" dirty="0">
              <a:latin typeface="Arial" pitchFamily="34" charset="0"/>
              <a:cs typeface="Arial" pitchFamily="34" charset="0"/>
            </a:endParaRPr>
          </a:p>
          <a:p>
            <a:r>
              <a:rPr lang="fr-CA" sz="1800" dirty="0">
                <a:latin typeface="Arial" pitchFamily="34" charset="0"/>
                <a:cs typeface="Arial" pitchFamily="34" charset="0"/>
              </a:rPr>
              <a:t>on sème entre les souches, aussi longtemps que celles-ci ne seront pas mortes et arrachées. Avec une hache, pas de bœufs, pas de gros outils, pas de chaînes,…les beaux sillons, ça viendra plus tard.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1800" b="1" dirty="0">
                <a:latin typeface="Arial" pitchFamily="34" charset="0"/>
                <a:cs typeface="Arial" pitchFamily="34" charset="0"/>
              </a:rPr>
              <a:t>D12 </a:t>
            </a:r>
          </a:p>
          <a:p>
            <a:r>
              <a:rPr lang="fr-CA" sz="1800" dirty="0">
                <a:latin typeface="Arial" pitchFamily="34" charset="0"/>
                <a:cs typeface="Arial" pitchFamily="34" charset="0"/>
              </a:rPr>
              <a:t>On peut enfin remplacer la cabane du début, l’agrandir aussi…., il faut aussi agrandir le potager, le protéger continuellement.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fr-CA" sz="1800" b="1" dirty="0">
                <a:latin typeface="Arial" pitchFamily="34" charset="0"/>
                <a:cs typeface="Arial" pitchFamily="34" charset="0"/>
              </a:rPr>
              <a:t>Un malheur est si vite arrivé : si l’un des deux meurt :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fr-CA" sz="1800" dirty="0">
                <a:latin typeface="Arial" pitchFamily="34" charset="0"/>
                <a:cs typeface="Arial" pitchFamily="34" charset="0"/>
              </a:rPr>
              <a:t>Se remarier :  environ 6 mois…parfois 3 ou 4 mois (au 17</a:t>
            </a:r>
            <a:r>
              <a:rPr lang="fr-CA" sz="1800" baseline="30000" dirty="0">
                <a:latin typeface="Arial" pitchFamily="34" charset="0"/>
                <a:cs typeface="Arial" pitchFamily="34" charset="0"/>
              </a:rPr>
              <a:t>e</a:t>
            </a:r>
            <a:r>
              <a:rPr lang="fr-CA" sz="1800" dirty="0">
                <a:latin typeface="Arial" pitchFamily="34" charset="0"/>
                <a:cs typeface="Arial" pitchFamily="34" charset="0"/>
              </a:rPr>
              <a:t>), </a:t>
            </a:r>
          </a:p>
          <a:p>
            <a:endParaRPr lang="fr-CA" sz="1800" dirty="0">
              <a:latin typeface="Arial" pitchFamily="34" charset="0"/>
              <a:cs typeface="Arial" pitchFamily="34" charset="0"/>
            </a:endParaRPr>
          </a:p>
          <a:p>
            <a:r>
              <a:rPr lang="fr-CA" sz="1800" dirty="0">
                <a:latin typeface="Arial" pitchFamily="34" charset="0"/>
                <a:cs typeface="Arial" pitchFamily="34" charset="0"/>
              </a:rPr>
              <a:t>une obligation pour  une famille… impossible de survivre autrement.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CA" sz="1800" b="1" dirty="0">
                <a:latin typeface="Arial" pitchFamily="34" charset="0"/>
                <a:cs typeface="Arial" pitchFamily="34" charset="0"/>
              </a:rPr>
              <a:t>D14</a:t>
            </a:r>
            <a:r>
              <a:rPr lang="fr-CA" sz="1800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spcBef>
                <a:spcPts val="600"/>
              </a:spcBef>
            </a:pPr>
            <a:r>
              <a:rPr lang="fr-CA" sz="1800" dirty="0">
                <a:latin typeface="Arial" pitchFamily="34" charset="0"/>
                <a:cs typeface="Arial" pitchFamily="34" charset="0"/>
              </a:rPr>
              <a:t>La Coutume de Paris remonte jusqu’au XIe siècle, retouché plusieurs fois.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fr-CA" sz="1800" dirty="0">
                <a:latin typeface="Arial" pitchFamily="34" charset="0"/>
                <a:cs typeface="Arial" pitchFamily="34" charset="0"/>
              </a:rPr>
              <a:t>Depuis 1627 en fait , avec quelques autres coutumes (Vexin, Normandie,…) il y avait quelques 300 Coutumes en France auparavant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2000" b="1" dirty="0">
                <a:latin typeface="Arial" pitchFamily="34" charset="0"/>
                <a:cs typeface="Arial" pitchFamily="34" charset="0"/>
              </a:rPr>
              <a:t>D15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fr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L’unique source de droits…de la naissance à la mort!    </a:t>
            </a:r>
          </a:p>
          <a:p>
            <a:endParaRPr lang="fr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cela durera très longtemps!  </a:t>
            </a:r>
          </a:p>
          <a:p>
            <a:r>
              <a:rPr lang="fr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 égaux? </a:t>
            </a:r>
          </a:p>
          <a:p>
            <a:r>
              <a:rPr lang="fr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 juste ? </a:t>
            </a:r>
          </a:p>
          <a:p>
            <a:r>
              <a:rPr lang="fr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 surpris, n’est-ce pas?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CA" sz="1600" b="1" dirty="0">
                <a:latin typeface="Arial" pitchFamily="34" charset="0"/>
                <a:cs typeface="Arial" pitchFamily="34" charset="0"/>
              </a:rPr>
              <a:t>D16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fr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…qu’il y ait eu contrat de mariage ou non! </a:t>
            </a:r>
          </a:p>
          <a:p>
            <a:pPr>
              <a:spcBef>
                <a:spcPts val="600"/>
              </a:spcBef>
            </a:pPr>
            <a:endParaRPr lang="fr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La Coutume de Paris </a:t>
            </a:r>
            <a:r>
              <a:rPr lang="fr-CA" sz="1600" b="1" dirty="0">
                <a:latin typeface="Arial" pitchFamily="34" charset="0"/>
                <a:cs typeface="Arial" pitchFamily="34" charset="0"/>
              </a:rPr>
              <a:t>privilégie « la communauté de biens » comme régime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600" b="1" dirty="0">
                <a:latin typeface="Arial" pitchFamily="34" charset="0"/>
                <a:cs typeface="Arial" pitchFamily="34" charset="0"/>
              </a:rPr>
              <a:t>matrimonial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  dans le but de conserver les biens que les deux familles unissent (</a:t>
            </a:r>
            <a:r>
              <a:rPr lang="fr-CA" sz="1600" b="1" dirty="0">
                <a:latin typeface="Arial" pitchFamily="34" charset="0"/>
                <a:cs typeface="Arial" pitchFamily="34" charset="0"/>
              </a:rPr>
              <a:t>c’était ainsi depuis toujours)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 pour améliorer le sort de la famille au fil des décennies et des siècles. Régime qui a sévi jusqu’au XXe siècle.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1800" b="1" dirty="0">
                <a:latin typeface="Arial" pitchFamily="34" charset="0"/>
                <a:cs typeface="Arial" pitchFamily="34" charset="0"/>
              </a:rPr>
              <a:t>D17 </a:t>
            </a:r>
          </a:p>
          <a:p>
            <a:r>
              <a:rPr lang="fr-CA" sz="1800" dirty="0">
                <a:latin typeface="Arial" pitchFamily="34" charset="0"/>
                <a:cs typeface="Arial" pitchFamily="34" charset="0"/>
              </a:rPr>
              <a:t>La définition du régime matrimonial qu’on a connu jusqu’au XXe siècle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1800" b="1" dirty="0">
                <a:latin typeface="Arial" pitchFamily="34" charset="0"/>
                <a:cs typeface="Arial" pitchFamily="34" charset="0"/>
              </a:rPr>
              <a:t>D18</a:t>
            </a:r>
            <a:r>
              <a:rPr lang="fr-CA" sz="1800" dirty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fr-CA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Puissance maritale et incapacité juridique : en rouge pour que vous remarquiez combien ces  2 notions sont capitales.  </a:t>
            </a:r>
          </a:p>
          <a:p>
            <a:endParaRPr lang="fr-CA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1800" dirty="0">
                <a:latin typeface="Arial" pitchFamily="34" charset="0"/>
                <a:cs typeface="Arial" pitchFamily="34" charset="0"/>
              </a:rPr>
              <a:t>patrimoine familial : les biens de la communauté…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fr-CA" sz="1800" dirty="0">
                <a:latin typeface="Arial" pitchFamily="34" charset="0"/>
                <a:cs typeface="Arial" pitchFamily="34" charset="0"/>
              </a:rPr>
              <a:t>Si la femme tente d’agir seule quand même, ces actes sont déclarés nuls.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2000" b="1" dirty="0">
                <a:latin typeface="Arial" pitchFamily="34" charset="0"/>
                <a:cs typeface="Arial" pitchFamily="34" charset="0"/>
              </a:rPr>
              <a:t>D19</a:t>
            </a:r>
          </a:p>
          <a:p>
            <a:r>
              <a:rPr lang="fr-CA" sz="1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 exemples de séparation de corps connues ???   Pourtant</a:t>
            </a:r>
          </a:p>
          <a:p>
            <a:pPr>
              <a:buFont typeface="Arial" pitchFamily="34" charset="0"/>
              <a:buChar char="•"/>
            </a:pPr>
            <a:r>
              <a:rPr lang="fr-CA" sz="2000" dirty="0">
                <a:latin typeface="Arial" pitchFamily="34" charset="0"/>
                <a:cs typeface="Arial" pitchFamily="34" charset="0"/>
              </a:rPr>
              <a:t> Jeanne </a:t>
            </a:r>
            <a:r>
              <a:rPr lang="fr-CA" sz="2000" dirty="0" err="1">
                <a:latin typeface="Arial" pitchFamily="34" charset="0"/>
                <a:cs typeface="Arial" pitchFamily="34" charset="0"/>
              </a:rPr>
              <a:t>Boucault</a:t>
            </a:r>
            <a:r>
              <a:rPr lang="fr-CA" sz="2000" b="1" dirty="0">
                <a:latin typeface="Arial" pitchFamily="34" charset="0"/>
                <a:cs typeface="Arial" pitchFamily="34" charset="0"/>
              </a:rPr>
              <a:t> (1668) épouse Louis </a:t>
            </a:r>
            <a:r>
              <a:rPr lang="fr-CA" sz="2000" b="1" dirty="0" err="1">
                <a:latin typeface="Arial" pitchFamily="34" charset="0"/>
                <a:cs typeface="Arial" pitchFamily="34" charset="0"/>
              </a:rPr>
              <a:t>Coulombe</a:t>
            </a:r>
            <a:r>
              <a:rPr lang="fr-CA" sz="2000" b="1" dirty="0">
                <a:latin typeface="Arial" pitchFamily="34" charset="0"/>
                <a:cs typeface="Arial" pitchFamily="34" charset="0"/>
              </a:rPr>
              <a:t> Ste-Famille (I.O.). Le couple s’établit à St-Laurent… 12 enfants.</a:t>
            </a:r>
          </a:p>
          <a:p>
            <a:r>
              <a:rPr lang="fr-CA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CA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23 janvier 1696, Jeanne « est trouvée morte gelée sur la grève de Beauport ». </a:t>
            </a:r>
          </a:p>
          <a:p>
            <a:endParaRPr lang="fr-CA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b="1" dirty="0">
                <a:latin typeface="Arial" pitchFamily="34" charset="0"/>
                <a:cs typeface="Arial" pitchFamily="34" charset="0"/>
              </a:rPr>
              <a:t>Elle n’a jamais porté plainte contre son mari…à ce qu’on sache. Elle en est morte. On rapporte que son mari la battait!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fr-CA" sz="1600" b="1" dirty="0">
                <a:latin typeface="Arial" pitchFamily="34" charset="0"/>
                <a:cs typeface="Arial" pitchFamily="34" charset="0"/>
              </a:rPr>
              <a:t>D3 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 recrutement serré : femmes en santé, fortes, catholiques, assez jeunes pour avoir  des enfants, « pas disgraciées par la nature »; 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 de Paris, de l’</a:t>
            </a:r>
            <a:r>
              <a:rPr lang="fr-CA" sz="1600" dirty="0" err="1">
                <a:latin typeface="Arial" pitchFamily="34" charset="0"/>
                <a:cs typeface="Arial" pitchFamily="34" charset="0"/>
              </a:rPr>
              <a:t>Ile-de-France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, Normandie, Poitou, Saintonge, Aunis…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 si venues des paroisses de Paris : lettre avec recommandations écrites de la main du curé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 24 ans en moyenne (12/13 ans- 40),  des villes (63%) , peu ou pas instruites,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 n’ayant rien à perdre, tous comptes faits!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 Chaperonnées avant le départ, et pendant le trajet, jusqu’au mariage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00"/>
              </a:spcBef>
            </a:pPr>
            <a:r>
              <a:rPr lang="fr-CA" sz="1400" b="1" dirty="0">
                <a:latin typeface="Arial" pitchFamily="34" charset="0"/>
                <a:cs typeface="Arial" pitchFamily="34" charset="0"/>
              </a:rPr>
              <a:t>D5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   Traversée : navire à voiles ; c’est le vent qui est le patron à bord!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</a:pPr>
            <a:r>
              <a:rPr lang="fr-CA" sz="1400" dirty="0">
                <a:latin typeface="Arial" pitchFamily="34" charset="0"/>
                <a:cs typeface="Arial" pitchFamily="34" charset="0"/>
              </a:rPr>
              <a:t>La </a:t>
            </a:r>
            <a:r>
              <a:rPr lang="fr-CA" sz="1400" b="1" dirty="0" err="1">
                <a:latin typeface="Arial" pitchFamily="34" charset="0"/>
                <a:cs typeface="Arial" pitchFamily="34" charset="0"/>
              </a:rPr>
              <a:t>Sainte-Barbe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 : Promiscuité, odeurs désagréables (humains et animaux), humidité, seaux d’aisance aux 2 extrémités de la Ste-Barbe,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buFont typeface="Arial" pitchFamily="34" charset="0"/>
              <a:buChar char="•"/>
            </a:pPr>
            <a:r>
              <a:rPr lang="fr-CA" sz="1400" dirty="0">
                <a:latin typeface="Arial" pitchFamily="34" charset="0"/>
                <a:cs typeface="Arial" pitchFamily="34" charset="0"/>
              </a:rPr>
              <a:t> durée : 2 mois et demi jusqu’ 4 mois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buFont typeface="Arial" pitchFamily="34" charset="0"/>
              <a:buChar char="•"/>
            </a:pPr>
            <a:r>
              <a:rPr lang="fr-CA" sz="1400" dirty="0">
                <a:latin typeface="Arial" pitchFamily="34" charset="0"/>
                <a:cs typeface="Arial" pitchFamily="34" charset="0"/>
              </a:rPr>
              <a:t> finis les fruits et légumes :  nourriture répétitive, poisson salé ou séché, pois secs, fèves, biscuits de marins…l’eau est corrompue…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buFont typeface="Arial" pitchFamily="34" charset="0"/>
              <a:buChar char="•"/>
            </a:pPr>
            <a:r>
              <a:rPr lang="fr-CA" sz="1400" dirty="0">
                <a:latin typeface="Arial" pitchFamily="34" charset="0"/>
                <a:cs typeface="Arial" pitchFamily="34" charset="0"/>
              </a:rPr>
              <a:t>  H,  familles au centre,  F : tout est poisseux, sale, encombré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buFont typeface="Arial" pitchFamily="34" charset="0"/>
              <a:buChar char="•"/>
            </a:pPr>
            <a:r>
              <a:rPr lang="fr-CA" sz="1400" dirty="0">
                <a:latin typeface="Arial" pitchFamily="34" charset="0"/>
                <a:cs typeface="Arial" pitchFamily="34" charset="0"/>
              </a:rPr>
              <a:t> Maladies à bord (scorbut, fièvres malignes…) mortalités, prières…</a:t>
            </a:r>
            <a:r>
              <a:rPr lang="fr-CA" sz="1400" dirty="0" err="1">
                <a:latin typeface="Arial" pitchFamily="34" charset="0"/>
                <a:cs typeface="Arial" pitchFamily="34" charset="0"/>
              </a:rPr>
              <a:t>linceuil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…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buFont typeface="Arial" pitchFamily="34" charset="0"/>
              <a:buChar char="•"/>
            </a:pPr>
            <a:r>
              <a:rPr lang="fr-CA" sz="1400" dirty="0">
                <a:latin typeface="Arial" pitchFamily="34" charset="0"/>
                <a:cs typeface="Arial" pitchFamily="34" charset="0"/>
              </a:rPr>
              <a:t> tempêtes, écoutilles fermées, vomissements, découragement : le plus sévère test d’endurance!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buFont typeface="Arial" pitchFamily="34" charset="0"/>
              <a:buChar char="•"/>
            </a:pPr>
            <a:r>
              <a:rPr lang="fr-CA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400" b="1" dirty="0">
                <a:latin typeface="Arial" pitchFamily="34" charset="0"/>
                <a:cs typeface="Arial" pitchFamily="34" charset="0"/>
              </a:rPr>
              <a:t>Toutes débarquent à Québec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, là où il y a le plus de monde (en 1663 : 1600 p.)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buFont typeface="Arial" pitchFamily="34" charset="0"/>
              <a:buChar char="•"/>
            </a:pPr>
            <a:r>
              <a:rPr lang="fr-CA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fr-CA" sz="1400" b="1" dirty="0">
                <a:latin typeface="Arial" pitchFamily="34" charset="0"/>
                <a:cs typeface="Arial" pitchFamily="34" charset="0"/>
              </a:rPr>
              <a:t>accueil par les religieuses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, le temps de se refaire une santé, rencontres pour se trouver un mari…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buFont typeface="Arial" pitchFamily="34" charset="0"/>
              <a:buChar char="•"/>
            </a:pPr>
            <a:r>
              <a:rPr lang="fr-CA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fr-CA" sz="1400" b="1" dirty="0">
                <a:latin typeface="Arial" pitchFamily="34" charset="0"/>
                <a:cs typeface="Arial" pitchFamily="34" charset="0"/>
              </a:rPr>
              <a:t>les 2/3 y resteront (décision du roi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696" y="4427984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1800" b="1" dirty="0">
                <a:latin typeface="Arial" pitchFamily="34" charset="0"/>
                <a:cs typeface="Arial" pitchFamily="34" charset="0"/>
              </a:rPr>
              <a:t>D6</a:t>
            </a:r>
            <a:r>
              <a:rPr lang="fr-CA" sz="1800" dirty="0">
                <a:latin typeface="Arial" pitchFamily="34" charset="0"/>
                <a:cs typeface="Arial" pitchFamily="34" charset="0"/>
              </a:rPr>
              <a:t>    Selon la concession qu’un seigneur concédera au couple dans sa seigneurie, le couple se retrouvera dans l’une ou l’autre région,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800" dirty="0">
                <a:latin typeface="Arial" pitchFamily="34" charset="0"/>
                <a:cs typeface="Arial" pitchFamily="34" charset="0"/>
              </a:rPr>
              <a:t>entre Rivière-</a:t>
            </a:r>
            <a:r>
              <a:rPr lang="fr-CA" sz="1800" dirty="0" err="1">
                <a:latin typeface="Arial" pitchFamily="34" charset="0"/>
                <a:cs typeface="Arial" pitchFamily="34" charset="0"/>
              </a:rPr>
              <a:t>Ouelle</a:t>
            </a:r>
            <a:r>
              <a:rPr lang="fr-CA" sz="1800" dirty="0">
                <a:latin typeface="Arial" pitchFamily="34" charset="0"/>
                <a:cs typeface="Arial" pitchFamily="34" charset="0"/>
              </a:rPr>
              <a:t> et Lachine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1800" b="1" dirty="0">
                <a:latin typeface="Arial" pitchFamily="34" charset="0"/>
                <a:cs typeface="Arial" pitchFamily="34" charset="0"/>
              </a:rPr>
              <a:t>D7 </a:t>
            </a:r>
            <a:r>
              <a:rPr lang="fr-CA" sz="1800" dirty="0">
                <a:latin typeface="Arial" pitchFamily="34" charset="0"/>
                <a:cs typeface="Arial" pitchFamily="34" charset="0"/>
              </a:rPr>
              <a:t>La majorité des hommes se trouvent dans la région de Québec   (probable: 14 hommes / femme)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A" sz="1700" b="1" dirty="0">
                <a:latin typeface="Arial" pitchFamily="34" charset="0"/>
                <a:cs typeface="Arial" pitchFamily="34" charset="0"/>
              </a:rPr>
              <a:t>D8</a:t>
            </a:r>
            <a:r>
              <a:rPr lang="fr-CA" sz="1700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spcBef>
                <a:spcPts val="600"/>
              </a:spcBef>
            </a:pPr>
            <a:r>
              <a:rPr lang="fr-CA" sz="1700" dirty="0">
                <a:latin typeface="Arial" pitchFamily="34" charset="0"/>
                <a:cs typeface="Arial" pitchFamily="34" charset="0"/>
              </a:rPr>
              <a:t>Les autres quittent pour 3-R (300-400 p.): 3 ou 4 jours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CA" sz="1700" dirty="0">
                <a:latin typeface="Arial" pitchFamily="34" charset="0"/>
                <a:cs typeface="Arial" pitchFamily="34" charset="0"/>
              </a:rPr>
              <a:t> puis, Montréal  (500 p.) : au moins 2 ou 3 jours de plus.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fr-CA" sz="1700" dirty="0">
                <a:latin typeface="Arial" pitchFamily="34" charset="0"/>
                <a:cs typeface="Arial" pitchFamily="34" charset="0"/>
              </a:rPr>
              <a:t> Sur les bords du fleuve, </a:t>
            </a:r>
            <a:r>
              <a:rPr lang="fr-CA" sz="1700" b="1" dirty="0">
                <a:latin typeface="Arial" pitchFamily="34" charset="0"/>
                <a:cs typeface="Arial" pitchFamily="34" charset="0"/>
              </a:rPr>
              <a:t>les maisons sont éloignées l’une de l’autre.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fr-CA" sz="1700" dirty="0">
                <a:latin typeface="Arial" pitchFamily="34" charset="0"/>
                <a:cs typeface="Arial" pitchFamily="34" charset="0"/>
              </a:rPr>
              <a:t> A la campagne (85%), les femmes sont isolées. 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fr-CA" sz="1700" dirty="0">
                <a:latin typeface="Arial" pitchFamily="34" charset="0"/>
                <a:cs typeface="Arial" pitchFamily="34" charset="0"/>
              </a:rPr>
              <a:t>Pas de route : que le fleuve!  Été comme hiver. Canot ou traîneau.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fr-CA" sz="1700" b="1" dirty="0">
                <a:latin typeface="Arial" pitchFamily="34" charset="0"/>
                <a:cs typeface="Arial" pitchFamily="34" charset="0"/>
              </a:rPr>
              <a:t>La  première route ( le Chemin du Roy)</a:t>
            </a:r>
            <a:r>
              <a:rPr lang="fr-CA" sz="1700" dirty="0">
                <a:latin typeface="Arial" pitchFamily="34" charset="0"/>
                <a:cs typeface="Arial" pitchFamily="34" charset="0"/>
              </a:rPr>
              <a:t> : en </a:t>
            </a:r>
            <a:r>
              <a:rPr lang="fr-CA" sz="1700" b="1" dirty="0">
                <a:latin typeface="Arial" pitchFamily="34" charset="0"/>
                <a:cs typeface="Arial" pitchFamily="34" charset="0"/>
              </a:rPr>
              <a:t>1737 !</a:t>
            </a:r>
            <a:r>
              <a:rPr lang="fr-CA" sz="1700" dirty="0">
                <a:latin typeface="Arial" pitchFamily="34" charset="0"/>
                <a:cs typeface="Arial" pitchFamily="34" charset="0"/>
              </a:rPr>
              <a:t> 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fr-CA" sz="1700" dirty="0">
                <a:latin typeface="Arial" pitchFamily="34" charset="0"/>
                <a:cs typeface="Arial" pitchFamily="34" charset="0"/>
              </a:rPr>
              <a:t> de Cap-Tourmente à  Montréal,  280 km., traversant 37 seigneuries.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fr-CA" sz="1700" b="1" dirty="0">
                <a:latin typeface="Arial" pitchFamily="34" charset="0"/>
                <a:cs typeface="Arial" pitchFamily="34" charset="0"/>
              </a:rPr>
              <a:t>74 ans après l’arr. des </a:t>
            </a:r>
            <a:r>
              <a:rPr lang="fr-CA" sz="1700" b="1" dirty="0" err="1">
                <a:latin typeface="Arial" pitchFamily="34" charset="0"/>
                <a:cs typeface="Arial" pitchFamily="34" charset="0"/>
              </a:rPr>
              <a:t>Fdr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CA" sz="1600" b="1" dirty="0">
                <a:latin typeface="Arial" pitchFamily="34" charset="0"/>
                <a:cs typeface="Arial" pitchFamily="34" charset="0"/>
              </a:rPr>
              <a:t>D9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spcBef>
                <a:spcPts val="600"/>
              </a:spcBef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Les premières cabanes, construites souvent dans l’urgence, </a:t>
            </a:r>
            <a:r>
              <a:rPr lang="fr-CA" sz="1600" dirty="0" err="1">
                <a:latin typeface="Arial" pitchFamily="34" charset="0"/>
                <a:cs typeface="Arial" pitchFamily="34" charset="0"/>
              </a:rPr>
              <a:t>pcq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 l’hiver arrive…très rustiques, supposément provisoires…   pour longtemps! 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Maisons chenues, mal isolées, froides,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Une porte, une fenêtre avec papier huilé,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  L’hiver, tout le monde dort collés ensemble devant l’âtre,                                                       sur des branches de  sapin ou des peaux d’animaux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Si un enfant naît l’hiver, il dort avec la famille (pas de ber au 17</a:t>
            </a:r>
            <a:r>
              <a:rPr lang="fr-CA" sz="1600" baseline="30000" dirty="0">
                <a:latin typeface="Arial" pitchFamily="34" charset="0"/>
                <a:cs typeface="Arial" pitchFamily="34" charset="0"/>
              </a:rPr>
              <a:t>e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).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Femmes (avant ou après accouchement) : pas droit à l’hôpital, ni les enfants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1600" dirty="0" err="1">
                <a:latin typeface="Arial" pitchFamily="34" charset="0"/>
                <a:cs typeface="Arial" pitchFamily="34" charset="0"/>
              </a:rPr>
              <a:t>en-bas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 de 7 ans.   Sages-femmes au compte-gouttes.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De 4 ou 5 à 18 enfants….!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0A9-2F33-42F0-9289-0C0A5E9C8A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D833-D33E-4E3F-AB73-33DFACC760E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9616-138E-4EF3-A6F1-14F24BE36A4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D833-D33E-4E3F-AB73-33DFACC760E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9616-138E-4EF3-A6F1-14F24BE36A4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D833-D33E-4E3F-AB73-33DFACC760E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9616-138E-4EF3-A6F1-14F24BE36A4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973A-61EA-4896-8601-4D2A4212EC6C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100B-97B4-4897-A329-90739ABE3E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973A-61EA-4896-8601-4D2A4212EC6C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100B-97B4-4897-A329-90739ABE3E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973A-61EA-4896-8601-4D2A4212EC6C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100B-97B4-4897-A329-90739ABE3E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973A-61EA-4896-8601-4D2A4212EC6C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100B-97B4-4897-A329-90739ABE3E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973A-61EA-4896-8601-4D2A4212EC6C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100B-97B4-4897-A329-90739ABE3E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973A-61EA-4896-8601-4D2A4212EC6C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100B-97B4-4897-A329-90739ABE3E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973A-61EA-4896-8601-4D2A4212EC6C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100B-97B4-4897-A329-90739ABE3E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973A-61EA-4896-8601-4D2A4212EC6C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100B-97B4-4897-A329-90739ABE3E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D833-D33E-4E3F-AB73-33DFACC760E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9616-138E-4EF3-A6F1-14F24BE36A4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973A-61EA-4896-8601-4D2A4212EC6C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100B-97B4-4897-A329-90739ABE3E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973A-61EA-4896-8601-4D2A4212EC6C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100B-97B4-4897-A329-90739ABE3E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973A-61EA-4896-8601-4D2A4212EC6C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100B-97B4-4897-A329-90739ABE3E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D833-D33E-4E3F-AB73-33DFACC760E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9616-138E-4EF3-A6F1-14F24BE36A4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D833-D33E-4E3F-AB73-33DFACC760E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9616-138E-4EF3-A6F1-14F24BE36A4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D833-D33E-4E3F-AB73-33DFACC760E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9616-138E-4EF3-A6F1-14F24BE36A4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D833-D33E-4E3F-AB73-33DFACC760E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9616-138E-4EF3-A6F1-14F24BE36A4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D833-D33E-4E3F-AB73-33DFACC760E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9616-138E-4EF3-A6F1-14F24BE36A4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D833-D33E-4E3F-AB73-33DFACC760E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9616-138E-4EF3-A6F1-14F24BE36A4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D833-D33E-4E3F-AB73-33DFACC760E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19616-138E-4EF3-A6F1-14F24BE36A4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FD833-D33E-4E3F-AB73-33DFACC760EF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9616-138E-4EF3-A6F1-14F24BE36A4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F973A-61EA-4896-8601-4D2A4212EC6C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4100B-97B4-4897-A329-90739ABE3E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C18D7D-B458-4975-89AE-A455A2139CDA}"/>
              </a:ext>
            </a:extLst>
          </p:cNvPr>
          <p:cNvSpPr/>
          <p:nvPr/>
        </p:nvSpPr>
        <p:spPr>
          <a:xfrm>
            <a:off x="395536" y="1340768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6000" b="1" dirty="0"/>
              <a:t>L’Évolution des droits des </a:t>
            </a:r>
            <a:r>
              <a:rPr lang="fr-CA" sz="6000" b="1" dirty="0">
                <a:latin typeface="Arial" panose="020B0604020202020204" pitchFamily="34" charset="0"/>
                <a:cs typeface="Arial" panose="020B0604020202020204" pitchFamily="34" charset="0"/>
              </a:rPr>
              <a:t>femmes</a:t>
            </a:r>
            <a:r>
              <a:rPr lang="fr-CA" sz="6000" b="1" dirty="0"/>
              <a:t> depuis le début du Régime français.</a:t>
            </a:r>
          </a:p>
        </p:txBody>
      </p:sp>
    </p:spTree>
    <p:extLst>
      <p:ext uri="{BB962C8B-B14F-4D97-AF65-F5344CB8AC3E}">
        <p14:creationId xmlns:p14="http://schemas.microsoft.com/office/powerpoint/2010/main" val="4012969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73532"/>
            <a:ext cx="2573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Vie de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famille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2" descr="1-Première cab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4030" y="548680"/>
            <a:ext cx="4048450" cy="27363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0225" y="1700808"/>
            <a:ext cx="4209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Cabane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terre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battue</a:t>
            </a:r>
          </a:p>
        </p:txBody>
      </p:sp>
      <p:sp>
        <p:nvSpPr>
          <p:cNvPr id="5" name="Rectangle 4"/>
          <p:cNvSpPr/>
          <p:nvPr/>
        </p:nvSpPr>
        <p:spPr>
          <a:xfrm>
            <a:off x="711139" y="2708920"/>
            <a:ext cx="4148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l’eau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est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« 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marchante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 »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3573016"/>
            <a:ext cx="3488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accouchent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seules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4725144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l’urgence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 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apprendre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l’hiver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5805264"/>
            <a:ext cx="4769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une moyenne de 9 enfants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91683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3200" dirty="0">
                <a:latin typeface="Arial" pitchFamily="34" charset="0"/>
                <a:cs typeface="Arial" pitchFamily="34" charset="0"/>
              </a:rPr>
              <a:t>pain,  repas, potager, soins du bébé, soins aux enfants et mari malades,  raccommodage à l’aiguille, tricot, chandelles, paillasses, etc. </a:t>
            </a:r>
          </a:p>
          <a:p>
            <a:pPr>
              <a:lnSpc>
                <a:spcPct val="150000"/>
              </a:lnSpc>
            </a:pPr>
            <a:r>
              <a:rPr lang="fr-CA" sz="3200" dirty="0">
                <a:latin typeface="Arial" pitchFamily="34" charset="0"/>
                <a:cs typeface="Arial" pitchFamily="34" charset="0"/>
              </a:rPr>
              <a:t>Et travail aux champs quand il le faut…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764704"/>
            <a:ext cx="4281941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3200" dirty="0">
                <a:latin typeface="Arial" pitchFamily="34" charset="0"/>
                <a:cs typeface="Arial" pitchFamily="34" charset="0"/>
              </a:rPr>
              <a:t>Femmes à tout faire :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340768"/>
            <a:ext cx="3767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5 ou 8 ans plus tard: 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8-Un abbatis et des feux de souch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0108" y="116632"/>
            <a:ext cx="4921514" cy="3168352"/>
          </a:xfrm>
          <a:prstGeom prst="rect">
            <a:avLst/>
          </a:prstGeom>
        </p:spPr>
      </p:pic>
      <p:pic>
        <p:nvPicPr>
          <p:cNvPr id="7" name="Picture 6" descr="nn_838fe94b505970 Semer à la volé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31" y="3429000"/>
            <a:ext cx="4915614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-On a remplacé la cab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80804"/>
            <a:ext cx="4562044" cy="3106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6074132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lors du décès de l’un des époux, l’autre se remarie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268760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on remplace la cabane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4221088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le potager produit bien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5-cloture bran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4305" y="3212976"/>
            <a:ext cx="4420183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000" y="1268760"/>
            <a:ext cx="9037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5400" b="1" dirty="0">
                <a:latin typeface="Arial" pitchFamily="34" charset="0"/>
                <a:cs typeface="Arial" pitchFamily="34" charset="0"/>
              </a:rPr>
              <a:t>B) </a:t>
            </a:r>
            <a:r>
              <a:rPr lang="fr-CA" sz="6000" b="1" dirty="0">
                <a:latin typeface="Arial" pitchFamily="34" charset="0"/>
                <a:cs typeface="Arial" pitchFamily="34" charset="0"/>
              </a:rPr>
              <a:t>Le droit des femmes sous la Coutume de Paris durant le régime français (1608- 1759)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908720"/>
            <a:ext cx="3788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Coutume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de Paris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1916832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un code français du XVIe siècle, qui régit toute la vie des individus :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7561" y="3212976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droits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civils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7561" y="4573384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régime matrimonial,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7561" y="3893180"/>
            <a:ext cx="1388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statut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7561" y="5253589"/>
            <a:ext cx="6170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propriété et transmission des biens.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76470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En 1664, la Coutume  de Paris devient l’unique source de droits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06084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les hommes et les femmes ne sont sur un pied d’égalité….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3356992"/>
            <a:ext cx="2319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les femmes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3688" y="4293096"/>
            <a:ext cx="6207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n’ont pas accès aux fonctions civiles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3688" y="5013176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ne peuvent être nommées tutrices ou curatrices, sauf pour leurs enfants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62068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Deux notions juridiques </a:t>
            </a:r>
            <a:r>
              <a:rPr lang="fr-CA" sz="2800" b="1" dirty="0">
                <a:latin typeface="Arial" pitchFamily="34" charset="0"/>
                <a:cs typeface="Arial" pitchFamily="34" charset="0"/>
              </a:rPr>
              <a:t>pèsent lourd </a:t>
            </a:r>
            <a:r>
              <a:rPr lang="fr-CA" sz="2800" dirty="0">
                <a:latin typeface="Arial" pitchFamily="34" charset="0"/>
                <a:cs typeface="Arial" pitchFamily="34" charset="0"/>
              </a:rPr>
              <a:t>sur la femme mariée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1302" y="2132856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elle est frappée </a:t>
            </a:r>
            <a:r>
              <a:rPr lang="fr-CA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d’incapacité juridique </a:t>
            </a:r>
            <a:r>
              <a:rPr lang="fr-CA" sz="2800" dirty="0">
                <a:latin typeface="Arial" pitchFamily="34" charset="0"/>
                <a:cs typeface="Arial" pitchFamily="34" charset="0"/>
              </a:rPr>
              <a:t>et, de ce fait,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1302" y="3537012"/>
            <a:ext cx="7047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elle est assujettie à la </a:t>
            </a:r>
            <a:r>
              <a:rPr lang="fr-CA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puissance maritale</a:t>
            </a:r>
            <a:r>
              <a:rPr lang="fr-CA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4725144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cs typeface="Arial" pitchFamily="34" charset="0"/>
              </a:rPr>
              <a:t>Conséquences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du régime matrimonial :      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la « 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communauté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biens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 » 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3947" y="50826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: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764704"/>
            <a:ext cx="5024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La « 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communauté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biens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 » :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2156859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l’homme et la femme forment une seule entité, </a:t>
            </a:r>
          </a:p>
        </p:txBody>
      </p:sp>
      <p:sp>
        <p:nvSpPr>
          <p:cNvPr id="4" name="Rectangle 3"/>
          <p:cNvSpPr/>
          <p:nvPr/>
        </p:nvSpPr>
        <p:spPr>
          <a:xfrm>
            <a:off x="961391" y="3549014"/>
            <a:ext cx="7427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la propriété des biens est commune, mais…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4941168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la gestion en est confiée au seul mari en vertu de 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62068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puissance maritale</a:t>
            </a:r>
            <a:r>
              <a:rPr lang="fr-CA" sz="2800" dirty="0">
                <a:latin typeface="Arial" pitchFamily="34" charset="0"/>
                <a:cs typeface="Arial" pitchFamily="34" charset="0"/>
              </a:rPr>
              <a:t> : l’autorité légale de l’époux donnant droit de gouvernement et d’autorité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276872"/>
            <a:ext cx="5187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sur tout le patrimoine familial,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314096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même les biens de sa femme acquis avant le mariage.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458112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L’incapacité juridique </a:t>
            </a:r>
            <a:r>
              <a:rPr lang="fr-CA" sz="2800" dirty="0">
                <a:latin typeface="Arial" pitchFamily="34" charset="0"/>
                <a:cs typeface="Arial" pitchFamily="34" charset="0"/>
              </a:rPr>
              <a:t>: l’inaptitude de la femme mariée à exercer des  droits  ou des recours en justice.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268760"/>
            <a:ext cx="8568952" cy="28623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CA" sz="54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fr-CA" sz="6000" b="1" dirty="0">
                <a:latin typeface="Arial" pitchFamily="34" charset="0"/>
                <a:cs typeface="Arial" pitchFamily="34" charset="0"/>
              </a:rPr>
              <a:t>Les femmes de la Nouvelle-France au XVIIe siècle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69269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latin typeface="Arial" pitchFamily="34" charset="0"/>
                <a:cs typeface="Arial" pitchFamily="34" charset="0"/>
              </a:rPr>
              <a:t>Les recours en cas d’abus de pouvoir de l’homme 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988840"/>
            <a:ext cx="4129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séparation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biens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4005064"/>
            <a:ext cx="4049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séparation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de corps,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9672" y="2814027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en cas de négligence dans la gestion des biens mettant en péril le  patrimoine familial …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4902259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en cas d’alcoolisme, de mauvais traitements  ou d’irresponsabilité familiale …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586" y="1264692"/>
            <a:ext cx="7956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600" dirty="0">
                <a:latin typeface="Arial" pitchFamily="34" charset="0"/>
                <a:cs typeface="Arial" pitchFamily="34" charset="0"/>
              </a:rPr>
              <a:t>En fait, la Coutume de Paris privilégie le patrimoine familial et l’intérêt des enfants aux dépens des droits de la femme mariée.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4293096"/>
            <a:ext cx="818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dirty="0">
                <a:latin typeface="Arial" pitchFamily="34" charset="0"/>
                <a:cs typeface="Arial" pitchFamily="34" charset="0"/>
              </a:rPr>
              <a:t>Elle est l’ancêtre du Code civil du Québec…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25" y="2921169"/>
            <a:ext cx="8930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Arial" pitchFamily="34" charset="0"/>
                <a:cs typeface="Arial" pitchFamily="34" charset="0"/>
              </a:rPr>
              <a:t>C) 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Plus </a:t>
            </a:r>
            <a:r>
              <a:rPr lang="en-US" sz="6000" b="1" dirty="0" err="1">
                <a:latin typeface="Arial" pitchFamily="34" charset="0"/>
                <a:cs typeface="Arial" pitchFamily="34" charset="0"/>
              </a:rPr>
              <a:t>concrètement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…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836712"/>
            <a:ext cx="6941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>
                <a:latin typeface="Arial" pitchFamily="34" charset="0"/>
                <a:cs typeface="Arial" pitchFamily="34" charset="0"/>
              </a:rPr>
              <a:t>La femme mineure avant son mariage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132856"/>
            <a:ext cx="4769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sous la garde de son père,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3429000"/>
            <a:ext cx="6268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ne peut administrer seule ses biens,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4725144"/>
            <a:ext cx="6527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 le père a autorité sur le choix du mari.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836712"/>
            <a:ext cx="5006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/>
              <a:t>La femme majeure et célibataire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132856"/>
            <a:ext cx="5283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800" dirty="0"/>
              <a:t>l’âge de la majorité est de 25 ans!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3429000"/>
            <a:ext cx="3502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/>
              <a:t>situation </a:t>
            </a:r>
            <a:r>
              <a:rPr lang="en-US" sz="2800" dirty="0" err="1"/>
              <a:t>inhabituelle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4725144"/>
            <a:ext cx="6295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800" dirty="0"/>
              <a:t>elle peut se représenter seule en justice.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836712"/>
            <a:ext cx="2780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La femme </a:t>
            </a:r>
            <a:r>
              <a:rPr lang="en-US" sz="2800" b="1" dirty="0" err="1"/>
              <a:t>mariée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132856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/>
              <a:t>devient</a:t>
            </a:r>
            <a:r>
              <a:rPr lang="en-US" sz="2800" dirty="0"/>
              <a:t> « </a:t>
            </a:r>
            <a:r>
              <a:rPr lang="en-US" sz="2800" i="1" dirty="0">
                <a:solidFill>
                  <a:srgbClr val="FF0000"/>
                </a:solidFill>
              </a:rPr>
              <a:t>incapable </a:t>
            </a:r>
            <a:r>
              <a:rPr lang="en-US" sz="2800" i="1" dirty="0" err="1">
                <a:solidFill>
                  <a:srgbClr val="FF0000"/>
                </a:solidFill>
              </a:rPr>
              <a:t>juridiquement</a:t>
            </a:r>
            <a:r>
              <a:rPr lang="en-US" sz="2800" dirty="0"/>
              <a:t> » </a:t>
            </a:r>
          </a:p>
          <a:p>
            <a:r>
              <a:rPr lang="en-US" sz="2800" dirty="0"/>
              <a:t>   </a:t>
            </a:r>
            <a:r>
              <a:rPr lang="en-US" sz="2800" dirty="0" err="1"/>
              <a:t>comme</a:t>
            </a:r>
            <a:r>
              <a:rPr lang="en-US" sz="2800" dirty="0"/>
              <a:t>…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3429000"/>
            <a:ext cx="6345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800" dirty="0"/>
              <a:t>est assujettie à « </a:t>
            </a:r>
            <a:r>
              <a:rPr lang="fr-CA" sz="2800" i="1" dirty="0">
                <a:solidFill>
                  <a:srgbClr val="FF0000"/>
                </a:solidFill>
              </a:rPr>
              <a:t>la puissance maritale</a:t>
            </a:r>
            <a:r>
              <a:rPr lang="fr-CA" sz="2800" dirty="0"/>
              <a:t> »,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4725144"/>
            <a:ext cx="626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800" dirty="0"/>
              <a:t>doit avoir une procuration de son mari…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836712"/>
            <a:ext cx="3411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La femme </a:t>
            </a:r>
            <a:r>
              <a:rPr lang="en-US" sz="2800" b="1" dirty="0" err="1"/>
              <a:t>marchande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116013"/>
            <a:ext cx="76328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800" dirty="0"/>
              <a:t>peut faire des transactions commerciales avec une procuration, </a:t>
            </a:r>
            <a:r>
              <a:rPr lang="en-US" sz="2800" dirty="0" err="1"/>
              <a:t>mais</a:t>
            </a:r>
            <a:r>
              <a:rPr lang="fr-CA" sz="2800" dirty="0"/>
              <a:t> pas de transactions touchant</a:t>
            </a:r>
            <a:r>
              <a:rPr lang="en-US" sz="2800" dirty="0"/>
              <a:t> à la </a:t>
            </a:r>
            <a:r>
              <a:rPr lang="en-US" sz="2800" dirty="0" err="1"/>
              <a:t>communauté</a:t>
            </a:r>
            <a:r>
              <a:rPr lang="en-US" sz="2800" dirty="0"/>
              <a:t> de </a:t>
            </a:r>
            <a:r>
              <a:rPr lang="en-US" sz="2800" dirty="0" err="1"/>
              <a:t>biens</a:t>
            </a:r>
            <a:r>
              <a:rPr lang="en-US" sz="2800" dirty="0"/>
              <a:t>!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836712"/>
            <a:ext cx="2619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La femme </a:t>
            </a:r>
            <a:r>
              <a:rPr lang="en-US" sz="2800" b="1" dirty="0" err="1"/>
              <a:t>veuve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609636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retrouve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capacité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juridique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3648" y="3183359"/>
            <a:ext cx="5721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maintenue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dissoute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abandonnée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600" y="2401724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la « 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communauté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biens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 »,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peut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être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971600" y="4057908"/>
            <a:ext cx="4548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la transmission des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biens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3648" y="4923165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partage moitié-moitié entre l’époux survivant et les enfants, à parts égales garçons/filles.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548680"/>
            <a:ext cx="3336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La femme au </a:t>
            </a:r>
            <a:r>
              <a:rPr lang="en-US" sz="2800" b="1" dirty="0" err="1"/>
              <a:t>pouvoir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19675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800" dirty="0"/>
              <a:t>quelques femmes ont réussi à exercer le pouvoir traditionnel dévolu aux hommes. </a:t>
            </a:r>
            <a:r>
              <a:rPr lang="fr-CA" sz="2800" i="1" u="sng" dirty="0"/>
              <a:t>Exemples: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2348880"/>
            <a:ext cx="7257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alibri" pitchFamily="34" charset="0"/>
              <a:buChar char="▫"/>
            </a:pPr>
            <a:r>
              <a:rPr lang="fr-CA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000" b="1" dirty="0" err="1">
                <a:latin typeface="Arial" pitchFamily="34" charset="0"/>
                <a:cs typeface="Arial" pitchFamily="34" charset="0"/>
              </a:rPr>
              <a:t>Eléonore</a:t>
            </a:r>
            <a:r>
              <a:rPr lang="fr-CA" sz="20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fr-CA" sz="2000" b="1" dirty="0" err="1">
                <a:latin typeface="Arial" pitchFamily="34" charset="0"/>
                <a:cs typeface="Arial" pitchFamily="34" charset="0"/>
              </a:rPr>
              <a:t>Grandmaison</a:t>
            </a:r>
            <a:r>
              <a:rPr lang="fr-CA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fr-CA" sz="2000" dirty="0" err="1">
                <a:latin typeface="Arial" pitchFamily="34" charset="0"/>
                <a:cs typeface="Arial" pitchFamily="34" charset="0"/>
              </a:rPr>
              <a:t>seigneuresse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 de l’Ile d’Orléans,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616" y="3073218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000" b="1" dirty="0">
                <a:latin typeface="Arial" pitchFamily="34" charset="0"/>
                <a:cs typeface="Arial" pitchFamily="34" charset="0"/>
              </a:rPr>
              <a:t>Marie-Catherine </a:t>
            </a:r>
            <a:r>
              <a:rPr lang="fr-CA" sz="2000" b="1" dirty="0" err="1">
                <a:latin typeface="Arial" pitchFamily="34" charset="0"/>
                <a:cs typeface="Arial" pitchFamily="34" charset="0"/>
              </a:rPr>
              <a:t>Peuvret</a:t>
            </a:r>
            <a:r>
              <a:rPr lang="fr-CA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fr-CA" sz="2000" dirty="0" err="1">
                <a:latin typeface="Arial" pitchFamily="34" charset="0"/>
                <a:cs typeface="Arial" pitchFamily="34" charset="0"/>
              </a:rPr>
              <a:t>seigneuresse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 de Beauport,    met au monde 17 enfants en 29 ans,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4105332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fr-C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Marie-Anne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Barbel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14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enfants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à la mort de son mari, Louis </a:t>
            </a:r>
            <a:r>
              <a:rPr lang="fr-CA" sz="2000" dirty="0" err="1">
                <a:latin typeface="Arial" pitchFamily="34" charset="0"/>
                <a:cs typeface="Arial" pitchFamily="34" charset="0"/>
              </a:rPr>
              <a:t>Fornel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, homme d’affaires, prend en charge  magasin de la Place Royale,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5616" y="544522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fr-CA" sz="2000" b="1" dirty="0">
                <a:latin typeface="Arial" pitchFamily="34" charset="0"/>
                <a:cs typeface="Arial" pitchFamily="34" charset="0"/>
              </a:rPr>
              <a:t> Louise de </a:t>
            </a:r>
            <a:r>
              <a:rPr lang="fr-CA" sz="2000" b="1" dirty="0" err="1">
                <a:latin typeface="Arial" pitchFamily="34" charset="0"/>
                <a:cs typeface="Arial" pitchFamily="34" charset="0"/>
              </a:rPr>
              <a:t>Ramezay</a:t>
            </a:r>
            <a:r>
              <a:rPr lang="fr-CA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de famille prestigieuse, célibataire, fille de la </a:t>
            </a:r>
            <a:r>
              <a:rPr lang="fr-CA" sz="2000" dirty="0" err="1">
                <a:latin typeface="Arial" pitchFamily="34" charset="0"/>
                <a:cs typeface="Arial" pitchFamily="34" charset="0"/>
              </a:rPr>
              <a:t>seigneuresse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 Charlotte Denys, veuve de Claude de </a:t>
            </a:r>
            <a:r>
              <a:rPr lang="fr-CA" sz="2000" dirty="0" err="1">
                <a:latin typeface="Arial" pitchFamily="34" charset="0"/>
                <a:cs typeface="Arial" pitchFamily="34" charset="0"/>
              </a:rPr>
              <a:t>Ramesay</a:t>
            </a:r>
            <a:r>
              <a:rPr lang="fr-CA" sz="2000" dirty="0">
                <a:latin typeface="Arial" pitchFamily="34" charset="0"/>
                <a:cs typeface="Arial" pitchFamily="34" charset="0"/>
              </a:rPr>
              <a:t>,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903" y="2921169"/>
            <a:ext cx="74061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rial" pitchFamily="34" charset="0"/>
                <a:cs typeface="Arial" pitchFamily="34" charset="0"/>
              </a:rPr>
              <a:t>D) 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Le </a:t>
            </a:r>
            <a:r>
              <a:rPr lang="en-US" sz="6000" b="1" dirty="0" err="1">
                <a:latin typeface="Arial" pitchFamily="34" charset="0"/>
                <a:cs typeface="Arial" pitchFamily="34" charset="0"/>
              </a:rPr>
              <a:t>droit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latin typeface="Arial" pitchFamily="34" charset="0"/>
                <a:cs typeface="Arial" pitchFamily="34" charset="0"/>
              </a:rPr>
              <a:t>criminel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ancis 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4382" y="0"/>
            <a:ext cx="495523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8388" y="645333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Françis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 Back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818709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La source : les lois et ordonnances en vigueur en France,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6248" y="2339298"/>
            <a:ext cx="5808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Pas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d’avocat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en Nouvelle-France,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350100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Plusieurs structures et niveaux établis dans les 3 gouvernements :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5656" y="4922004"/>
            <a:ext cx="5768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Québec,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Trois-Rivières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Montréal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836712"/>
            <a:ext cx="3760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Les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procès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criminels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988840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peuvent compter jusqu’à 8 étapes,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3275402"/>
            <a:ext cx="6471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absence de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présomption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d’innocence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968206" y="4581128"/>
            <a:ext cx="4467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l’accusé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peut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être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torturé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836712"/>
            <a:ext cx="4140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>
                <a:latin typeface="Arial" pitchFamily="34" charset="0"/>
                <a:cs typeface="Arial" pitchFamily="34" charset="0"/>
              </a:rPr>
              <a:t>Les femmes et le crime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916832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le plus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souvent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 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1640" y="2708920"/>
            <a:ext cx="592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800" dirty="0">
                <a:latin typeface="Arial" pitchFamily="34" charset="0"/>
                <a:cs typeface="Arial" pitchFamily="34" charset="0"/>
              </a:rPr>
              <a:t>crimes contre les biens : vol, recel,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5013176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800" dirty="0">
                <a:latin typeface="Arial" pitchFamily="34" charset="0"/>
                <a:cs typeface="Arial" pitchFamily="34" charset="0"/>
              </a:rPr>
              <a:t>crimes de lèse-majesté : la rébellion contre la justice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fr-C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640" y="3645605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800" dirty="0">
                <a:latin typeface="Arial" pitchFamily="34" charset="0"/>
                <a:cs typeface="Arial" pitchFamily="34" charset="0"/>
              </a:rPr>
              <a:t>crimes contre les mœurs :  prostitution, adultère, concubinage,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836712"/>
            <a:ext cx="2044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Les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peines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8207" y="1988840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du blâme et de l’admonestation jusqu’à la peine de mort,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8207" y="3500428"/>
            <a:ext cx="6354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800" dirty="0">
                <a:latin typeface="Arial" pitchFamily="34" charset="0"/>
                <a:cs typeface="Arial" pitchFamily="34" charset="0"/>
              </a:rPr>
              <a:t>le juge privilégie l’amende honorable,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8207" y="4437112"/>
            <a:ext cx="78522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800" dirty="0">
                <a:latin typeface="Arial" pitchFamily="34" charset="0"/>
                <a:cs typeface="Arial" pitchFamily="34" charset="0"/>
              </a:rPr>
              <a:t>généralement, les peines des femmes sont moins dures physiquement parce qu’on considère les femmes « </a:t>
            </a:r>
            <a:r>
              <a:rPr lang="fr-CA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incapables juridiquement</a:t>
            </a:r>
            <a:r>
              <a:rPr lang="fr-CA" sz="2800" dirty="0">
                <a:latin typeface="Arial" pitchFamily="34" charset="0"/>
                <a:cs typeface="Arial" pitchFamily="34" charset="0"/>
              </a:rPr>
              <a:t> ».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532" y="1997839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5400" b="1" dirty="0">
                <a:latin typeface="Arial" pitchFamily="34" charset="0"/>
                <a:cs typeface="Arial" pitchFamily="34" charset="0"/>
              </a:rPr>
              <a:t>E) </a:t>
            </a:r>
            <a:r>
              <a:rPr lang="fr-CA" sz="6000" b="1" dirty="0">
                <a:latin typeface="Arial" pitchFamily="34" charset="0"/>
                <a:cs typeface="Arial" pitchFamily="34" charset="0"/>
              </a:rPr>
              <a:t>Depuis le début du régime britannique (1763)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890717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La Couronne britannique interdit l’usage de la Coutume de Paris;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2636912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En 1774, l’Acte de Québec rétablit la Coutume de Paris pour les droits civils, seulement…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4653136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1791 :  l’Acte constitutionnel donne la qualité d’électeur à toutes les personnes propriétaires.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548680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Le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XIXe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siècle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141277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1834 : le Parti patriote retire le droit de vote aux femmes mariées qui l’avaient .</a:t>
            </a:r>
          </a:p>
        </p:txBody>
      </p:sp>
      <p:sp>
        <p:nvSpPr>
          <p:cNvPr id="7" name="Rectangle 6"/>
          <p:cNvSpPr/>
          <p:nvPr/>
        </p:nvSpPr>
        <p:spPr>
          <a:xfrm>
            <a:off x="899592" y="2561807"/>
            <a:ext cx="7996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Il faudra 84 ans pour qu’elles votent au fédéral, et 106 ans……au Québec!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3894147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1866 : un nouveau code civil inspiré du Code Napoléon de 1804.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2" y="519029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1899 : la Loi pour l’Instruction publique est amendée :  les femmes ne pourront plus voter aux élections scolaires </a:t>
            </a:r>
            <a:endParaRPr lang="fr-CA" sz="2400" strike="sngStrik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548680"/>
            <a:ext cx="2481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Le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XXe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siècle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412776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Marie Lacoste-Gérin-Lajoie vulgarise le droit civil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3975447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1918 : les femmes gagnent le droit de vote au fédéral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490225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de 1916 à 1925, toutes les provinces donnent le droit de vote aux femmes… </a:t>
            </a:r>
          </a:p>
        </p:txBody>
      </p:sp>
      <p:pic>
        <p:nvPicPr>
          <p:cNvPr id="9" name="Picture 8" descr="Marie Lacoste Gérin-Lajo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268760"/>
            <a:ext cx="2376264" cy="23762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536" y="2525995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deux mouvements en marche pour obtenir le droit de vote au  fédéral, 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548680"/>
            <a:ext cx="6664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>
                <a:latin typeface="Arial" pitchFamily="34" charset="0"/>
                <a:cs typeface="Arial" pitchFamily="34" charset="0"/>
              </a:rPr>
              <a:t>De 1921 à 1940, ça brasse au Québec!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134076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comité pour le suffrage féminin,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2598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un autre comité naît avec </a:t>
            </a:r>
            <a:r>
              <a:rPr lang="fr-CA" sz="2400" dirty="0" err="1">
                <a:latin typeface="Arial" pitchFamily="34" charset="0"/>
                <a:cs typeface="Arial" pitchFamily="34" charset="0"/>
              </a:rPr>
              <a:t>Idola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 Saint-Jean à sa tête,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97827646250021Idola Saint-j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916832"/>
            <a:ext cx="1584176" cy="23762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0" y="4974267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Thérèse Forget-</a:t>
            </a:r>
            <a:r>
              <a:rPr lang="fr-CA" sz="2400" dirty="0" err="1">
                <a:latin typeface="Arial" pitchFamily="34" charset="0"/>
                <a:cs typeface="Arial" pitchFamily="34" charset="0"/>
              </a:rPr>
              <a:t>Casgrain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 devient présidente du premier comité.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therese-casgrain-fa362-c1e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437112"/>
            <a:ext cx="1607592" cy="209321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548680"/>
            <a:ext cx="3882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L’affaire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« 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personne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 »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1412776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selon le droit canadien, les femmes n’étaient pas des « personnes »!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2588711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soutenue par 5 femmes anglophones : victoire historique pour le droit à l’égalité au Canada!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Emily_Murphy_c1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484784"/>
            <a:ext cx="2808312" cy="3921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0" y="4244895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décision du Conseil privé de Londres:  </a:t>
            </a:r>
            <a:r>
              <a:rPr lang="fr-CA" sz="2400" b="1" dirty="0">
                <a:latin typeface="Arial" pitchFamily="34" charset="0"/>
                <a:cs typeface="Arial" pitchFamily="34" charset="0"/>
              </a:rPr>
              <a:t>les femmes sont des personnes!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9152" y="5589240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latin typeface="Monotype Corsiva" pitchFamily="66" charset="0"/>
              </a:rPr>
              <a:t>Emily Murphy</a:t>
            </a:r>
            <a:endParaRPr lang="en-US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2958043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À la demande du Roi, 761 femmes quittent la France entre 1663 et 1673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4038163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Mission :  s’y marier, peupler et défricher le nouveau pays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515719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orphelines  (les 2/3), milieu modeste, même pauvre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735087"/>
            <a:ext cx="7226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1660: la Nouvelle-France est en situation précaire: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1413937"/>
            <a:ext cx="38281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fr-CA" sz="2200" dirty="0">
                <a:latin typeface="Arial" pitchFamily="34" charset="0"/>
                <a:cs typeface="Arial" pitchFamily="34" charset="0"/>
              </a:rPr>
              <a:t> Vaste comptoir de fourrures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1845985"/>
            <a:ext cx="4525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fr-CA" sz="2200" dirty="0">
                <a:latin typeface="Arial" pitchFamily="34" charset="0"/>
                <a:cs typeface="Arial" pitchFamily="34" charset="0"/>
              </a:rPr>
              <a:t> de 6 à 14 hommes pour 1 femme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2278033"/>
            <a:ext cx="41280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fr-CA" sz="2200" dirty="0">
                <a:latin typeface="Arial" pitchFamily="34" charset="0"/>
                <a:cs typeface="Arial" pitchFamily="34" charset="0"/>
              </a:rPr>
              <a:t> pressions sur le Roi Louis XIV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588" y="980728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latin typeface="Arial" pitchFamily="34" charset="0"/>
                <a:cs typeface="Arial" pitchFamily="34" charset="0"/>
              </a:rPr>
              <a:t>Thérèse Forget-</a:t>
            </a:r>
            <a:r>
              <a:rPr lang="fr-CA" sz="2800" dirty="0" err="1">
                <a:latin typeface="Arial" pitchFamily="34" charset="0"/>
                <a:cs typeface="Arial" pitchFamily="34" charset="0"/>
              </a:rPr>
              <a:t>Casgrain</a:t>
            </a:r>
            <a:r>
              <a:rPr lang="fr-CA" sz="2800" dirty="0">
                <a:latin typeface="Arial" pitchFamily="34" charset="0"/>
                <a:cs typeface="Arial" pitchFamily="34" charset="0"/>
              </a:rPr>
              <a:t> fait inscrire </a:t>
            </a:r>
            <a:r>
              <a:rPr lang="fr-CA" sz="2800" b="1" dirty="0">
                <a:latin typeface="Arial" pitchFamily="34" charset="0"/>
                <a:cs typeface="Arial" pitchFamily="34" charset="0"/>
              </a:rPr>
              <a:t>Le droit de vote des femmes </a:t>
            </a:r>
            <a:r>
              <a:rPr lang="fr-CA" sz="2800" dirty="0">
                <a:latin typeface="Arial" pitchFamily="34" charset="0"/>
                <a:cs typeface="Arial" pitchFamily="34" charset="0"/>
              </a:rPr>
              <a:t>à l’ordre du jour du programme électoral du Parti libéral du Québec.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5532914"/>
            <a:ext cx="4968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C’est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adopté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en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assemblée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!</a:t>
            </a:r>
          </a:p>
        </p:txBody>
      </p:sp>
      <p:pic>
        <p:nvPicPr>
          <p:cNvPr id="4" name="Picture 3" descr="therese-casgrain-fa362-c1e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935640"/>
            <a:ext cx="182880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178749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b="1" dirty="0">
                <a:latin typeface="Arial" pitchFamily="34" charset="0"/>
                <a:cs typeface="Arial" pitchFamily="34" charset="0"/>
              </a:rPr>
              <a:t> 1940 : Les femmes du Québec obtiennent le droit de vote!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0144" y="2545740"/>
            <a:ext cx="638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▫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14 années d’efforts et d’obstination !!!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3772197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Les femmes propriétaires veuves ou célibataires majeures pourront exercer une charge municipale…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548680"/>
            <a:ext cx="7082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>
                <a:latin typeface="Arial" pitchFamily="34" charset="0"/>
                <a:cs typeface="Arial" pitchFamily="34" charset="0"/>
              </a:rPr>
              <a:t>De 1942 à 2008…. le temps des récoltes: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412776"/>
            <a:ext cx="6498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les femmes... commissaires au </a:t>
            </a:r>
            <a:r>
              <a:rPr lang="fr-CA" sz="2400" dirty="0" err="1">
                <a:latin typeface="Arial" pitchFamily="34" charset="0"/>
                <a:cs typeface="Arial" pitchFamily="34" charset="0"/>
              </a:rPr>
              <a:t>Qc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…     </a:t>
            </a:r>
            <a:r>
              <a:rPr lang="fr-CA" sz="2400" b="1" dirty="0">
                <a:latin typeface="Arial" pitchFamily="34" charset="0"/>
                <a:cs typeface="Arial" pitchFamily="34" charset="0"/>
              </a:rPr>
              <a:t>1942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2300679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le fédéral décide de verser des allocations familiales au mari… Thérèse F. </a:t>
            </a:r>
            <a:r>
              <a:rPr lang="fr-CA" sz="2400" dirty="0" err="1">
                <a:latin typeface="Arial" pitchFamily="34" charset="0"/>
                <a:cs typeface="Arial" pitchFamily="34" charset="0"/>
              </a:rPr>
              <a:t>Casgrain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  obtient qu’elles soit adressées aux femmes!     </a:t>
            </a:r>
            <a:r>
              <a:rPr lang="fr-CA" sz="2400" b="1" dirty="0">
                <a:latin typeface="Arial" pitchFamily="34" charset="0"/>
                <a:cs typeface="Arial" pitchFamily="34" charset="0"/>
              </a:rPr>
              <a:t>1945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600" y="3866272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Claire </a:t>
            </a:r>
            <a:r>
              <a:rPr lang="fr-CA" sz="2400" dirty="0" err="1">
                <a:latin typeface="Arial" pitchFamily="34" charset="0"/>
                <a:cs typeface="Arial" pitchFamily="34" charset="0"/>
              </a:rPr>
              <a:t>Kirkland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fr-CA" sz="2400" dirty="0" err="1">
                <a:latin typeface="Arial" pitchFamily="34" charset="0"/>
                <a:cs typeface="Arial" pitchFamily="34" charset="0"/>
              </a:rPr>
              <a:t>Casgrain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 pilote la </a:t>
            </a:r>
            <a:r>
              <a:rPr lang="fr-CA" sz="2400" b="1" dirty="0">
                <a:latin typeface="Arial" pitchFamily="34" charset="0"/>
                <a:cs typeface="Arial" pitchFamily="34" charset="0"/>
              </a:rPr>
              <a:t>Loi sur la capacité juridique de la femme mariée…  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elle est adoptée! </a:t>
            </a:r>
          </a:p>
          <a:p>
            <a:endParaRPr lang="fr-CA" sz="2400" b="1" dirty="0">
              <a:latin typeface="Arial" pitchFamily="34" charset="0"/>
              <a:cs typeface="Arial" pitchFamily="34" charset="0"/>
            </a:endParaRPr>
          </a:p>
          <a:p>
            <a:r>
              <a:rPr lang="fr-CA" sz="2400" b="1" dirty="0">
                <a:latin typeface="Arial" pitchFamily="34" charset="0"/>
                <a:cs typeface="Arial" pitchFamily="34" charset="0"/>
              </a:rPr>
              <a:t>Une grande victoire !    1964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CK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7180" y="3429000"/>
            <a:ext cx="3787308" cy="252028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548680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latin typeface="Arial" pitchFamily="34" charset="0"/>
                <a:cs typeface="Arial" pitchFamily="34" charset="0"/>
              </a:rPr>
              <a:t>Loi sur la capacité juridique de la femme mariée…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71600" y="1988840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latin typeface="Arial" pitchFamily="34" charset="0"/>
                <a:cs typeface="Arial" pitchFamily="34" charset="0"/>
              </a:rPr>
              <a:t>Les femmes peuvent exercer la pleine capacité juridique: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3246075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acquièrent la responsabilité civile et financière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4293096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peuvent exercer une profession sans l’autorisation de leur mari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54868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au Québec, l’Assemblée Nationale institue le mariage civil…     </a:t>
            </a:r>
            <a:r>
              <a:rPr lang="fr-CA" sz="2400" b="1" dirty="0">
                <a:latin typeface="Arial" pitchFamily="34" charset="0"/>
                <a:cs typeface="Arial" pitchFamily="34" charset="0"/>
              </a:rPr>
              <a:t>1968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652754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Loi sur l’aide sociale… pour femmes chefs de famille monoparentale…     </a:t>
            </a:r>
            <a:r>
              <a:rPr lang="fr-CA" sz="2400" b="1" dirty="0">
                <a:latin typeface="Arial" pitchFamily="34" charset="0"/>
                <a:cs typeface="Arial" pitchFamily="34" charset="0"/>
              </a:rPr>
              <a:t>1969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275682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le régime légal de la communauté de biens est remplacé par </a:t>
            </a:r>
            <a:r>
              <a:rPr lang="fr-CA" sz="2400" b="1" dirty="0">
                <a:latin typeface="Arial" pitchFamily="34" charset="0"/>
                <a:cs typeface="Arial" pitchFamily="34" charset="0"/>
              </a:rPr>
              <a:t>la société d’acquêts…     1970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3860902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l’autorité paternelle disparaît du Code civil : l’autorité parentale…     </a:t>
            </a:r>
            <a:r>
              <a:rPr lang="fr-CA" sz="2400" b="1" dirty="0">
                <a:latin typeface="Arial" pitchFamily="34" charset="0"/>
                <a:cs typeface="Arial" pitchFamily="34" charset="0"/>
              </a:rPr>
              <a:t>1977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4964975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nouveau Code civil : les conjoints sont égaux!                                                      la femme garde son nom…la résidence familiale est protégée…     </a:t>
            </a:r>
            <a:r>
              <a:rPr lang="fr-CA" sz="2400" b="1" dirty="0">
                <a:latin typeface="Arial" pitchFamily="34" charset="0"/>
                <a:cs typeface="Arial" pitchFamily="34" charset="0"/>
              </a:rPr>
              <a:t>1981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263381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loi sur l’équité salariale… corriger les iniquités de rémunération subies par les femmes…     </a:t>
            </a:r>
            <a:r>
              <a:rPr lang="fr-CA" sz="2400" b="1" dirty="0">
                <a:latin typeface="Arial" pitchFamily="34" charset="0"/>
                <a:cs typeface="Arial" pitchFamily="34" charset="0"/>
              </a:rPr>
              <a:t>1996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386104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l’égalité entre les hommes et les femmes est reconnue comme valeur fondamentale dans la charte des droits et libertés de la personne…     </a:t>
            </a:r>
            <a:r>
              <a:rPr lang="fr-CA" sz="2400" b="1" dirty="0">
                <a:latin typeface="Arial" pitchFamily="34" charset="0"/>
                <a:cs typeface="Arial" pitchFamily="34" charset="0"/>
              </a:rPr>
              <a:t>2008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54868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on ne peut plus congédier une femme pour cause de grossesse...     </a:t>
            </a:r>
            <a:r>
              <a:rPr lang="fr-CA" sz="2400" b="1" dirty="0">
                <a:latin typeface="Arial" pitchFamily="34" charset="0"/>
                <a:cs typeface="Arial" pitchFamily="34" charset="0"/>
              </a:rPr>
              <a:t>1982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1775913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réforme de la loi sur le divorce…     </a:t>
            </a:r>
            <a:r>
              <a:rPr lang="fr-CA" sz="2400" b="1" dirty="0">
                <a:latin typeface="Arial" pitchFamily="34" charset="0"/>
                <a:cs typeface="Arial" pitchFamily="34" charset="0"/>
              </a:rPr>
              <a:t>1986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411" y="5498068"/>
            <a:ext cx="6223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>
                <a:latin typeface="Arial" pitchFamily="34" charset="0"/>
                <a:cs typeface="Arial" pitchFamily="34" charset="0"/>
              </a:rPr>
              <a:t>de 1664 à 2008 : il y a 344 années…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1034" y="476672"/>
            <a:ext cx="214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Conclusion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548" y="105273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dirty="0">
                <a:latin typeface="Arial" pitchFamily="34" charset="0"/>
                <a:cs typeface="Arial" pitchFamily="34" charset="0"/>
              </a:rPr>
              <a:t>Pour que naissent les droits des femmes, pour qu’ils s’agrandissent, pour les sauvegarder en périodes de crise, il a fallu…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234888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Dans une société comme dans le potager, on ne peut pas semer et récolter dans la même saison!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350100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Les droits acquis des femmes sont précaires, </a:t>
            </a:r>
            <a:r>
              <a:rPr lang="fr-CA" sz="2400" i="1" dirty="0">
                <a:latin typeface="Arial" pitchFamily="34" charset="0"/>
                <a:cs typeface="Arial" pitchFamily="34" charset="0"/>
              </a:rPr>
              <a:t>fragiles</a:t>
            </a:r>
            <a:r>
              <a:rPr lang="fr-CA" sz="2400" dirty="0">
                <a:latin typeface="Arial" pitchFamily="34" charset="0"/>
                <a:cs typeface="Arial" pitchFamily="34" charset="0"/>
              </a:rPr>
              <a:t>, toujours…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450912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Pour que nos filles et petites filles aient encore des droits, les comprennent, les estiment et les défendent avec acharnement, il y a encore beaucoup à faire…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5976" y="5991671"/>
            <a:ext cx="4713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dirty="0">
                <a:latin typeface="Monotype Corsiva" pitchFamily="66" charset="0"/>
              </a:rPr>
              <a:t>Danielle Pinsonneault, 8 mars 2019</a:t>
            </a:r>
            <a:endParaRPr lang="en-US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64" y="819869"/>
            <a:ext cx="7848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Arial" pitchFamily="34" charset="0"/>
                <a:cs typeface="Arial" pitchFamily="34" charset="0"/>
              </a:rPr>
              <a:t>Dans une France déchirée par les guerres o</a:t>
            </a:r>
            <a:r>
              <a:rPr lang="fr-CA" sz="2800" dirty="0">
                <a:latin typeface="Arial"/>
                <a:cs typeface="Arial"/>
              </a:rPr>
              <a:t>ù</a:t>
            </a:r>
            <a:r>
              <a:rPr lang="fr-CA" sz="2800" dirty="0">
                <a:latin typeface="Arial" pitchFamily="34" charset="0"/>
                <a:cs typeface="Arial" pitchFamily="34" charset="0"/>
              </a:rPr>
              <a:t> la population meurt de faim, o</a:t>
            </a:r>
            <a:r>
              <a:rPr lang="fr-CA" sz="2800" dirty="0">
                <a:latin typeface="Arial"/>
                <a:cs typeface="Arial"/>
              </a:rPr>
              <a:t>ù</a:t>
            </a:r>
            <a:r>
              <a:rPr lang="fr-CA" sz="2800" dirty="0">
                <a:latin typeface="Arial" pitchFamily="34" charset="0"/>
                <a:cs typeface="Arial" pitchFamily="34" charset="0"/>
              </a:rPr>
              <a:t> les enfants n’atteignent pas l’âge d’un an.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3668251"/>
            <a:ext cx="68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Arial" pitchFamily="34" charset="0"/>
                <a:cs typeface="Arial" pitchFamily="34" charset="0"/>
              </a:rPr>
              <a:t>Louis XIV prend deux décisions capitales: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4316" y="4407495"/>
            <a:ext cx="467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création d’un Conseil souverain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983559"/>
            <a:ext cx="542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400" dirty="0">
                <a:latin typeface="Arial" pitchFamily="34" charset="0"/>
                <a:cs typeface="Arial" pitchFamily="34" charset="0"/>
              </a:rPr>
              <a:t> programme d’envoi de filles à marier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486" y="268975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u="sng" dirty="0">
                <a:latin typeface="Arial" pitchFamily="34" charset="0"/>
                <a:cs typeface="Arial" pitchFamily="34" charset="0"/>
              </a:rPr>
              <a:t>1663</a:t>
            </a:r>
            <a:endParaRPr lang="en-US" sz="28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052736"/>
            <a:ext cx="4010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Traversée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éprouvante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249289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Accueil chaleureux, remises sur pied, on se marie à Québec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3985900"/>
            <a:ext cx="7848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ou on quitte pour Trois-Rivières  ou Montréal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av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8640"/>
            <a:ext cx="2232248" cy="2265732"/>
          </a:xfrm>
          <a:prstGeom prst="rect">
            <a:avLst/>
          </a:prstGeom>
        </p:spPr>
      </p:pic>
      <p:pic>
        <p:nvPicPr>
          <p:cNvPr id="6" name="Picture 5" descr="Dormir sius un canot renvers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9556" y="4653136"/>
            <a:ext cx="3916660" cy="19884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548680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800" dirty="0">
                <a:latin typeface="Arial" pitchFamily="34" charset="0"/>
                <a:cs typeface="Arial" pitchFamily="34" charset="0"/>
              </a:rPr>
              <a:t> Épousent un habitant (85%), vivent sur une terre, dans une seigneurie, tout au long du fleuve,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lide_31 les seigneuries avant 1663, puis en 1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0" y="2204864"/>
            <a:ext cx="7884368" cy="4438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Veritable_plan_de_Quebec_fait_en_1663_-_Jean_Bourd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916832"/>
            <a:ext cx="8928992" cy="44003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9732" y="745540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région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de Québec… 1663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250757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région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de 3-R…        1664 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4365104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région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Mtrl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…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1650-1660</a:t>
            </a:r>
          </a:p>
        </p:txBody>
      </p:sp>
      <p:pic>
        <p:nvPicPr>
          <p:cNvPr id="9" name="Picture 8" descr="Mtrl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429000"/>
            <a:ext cx="4824537" cy="3087988"/>
          </a:xfrm>
          <a:prstGeom prst="rect">
            <a:avLst/>
          </a:prstGeom>
        </p:spPr>
      </p:pic>
      <p:pic>
        <p:nvPicPr>
          <p:cNvPr id="7" name="Picture 6" descr="Trois-Rivières 1664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0"/>
            <a:ext cx="5040560" cy="32978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1885</Words>
  <Application>Microsoft Office PowerPoint</Application>
  <PresentationFormat>Affichage à l'écran (4:3)</PresentationFormat>
  <Paragraphs>270</Paragraphs>
  <Slides>46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46</vt:i4>
      </vt:variant>
    </vt:vector>
  </HeadingPairs>
  <TitlesOfParts>
    <vt:vector size="51" baseType="lpstr">
      <vt:lpstr>Arial</vt:lpstr>
      <vt:lpstr>Calibri</vt:lpstr>
      <vt:lpstr>Monotype Corsiva</vt:lpstr>
      <vt:lpstr>Office Theme</vt:lpstr>
      <vt:lpstr>Custom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DeGarie</dc:creator>
  <cp:lastModifiedBy>Martin Chateauvert</cp:lastModifiedBy>
  <cp:revision>201</cp:revision>
  <dcterms:created xsi:type="dcterms:W3CDTF">2019-03-01T23:00:57Z</dcterms:created>
  <dcterms:modified xsi:type="dcterms:W3CDTF">2019-03-17T05:01:10Z</dcterms:modified>
</cp:coreProperties>
</file>